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4" r:id="rId1"/>
  </p:sldMasterIdLst>
  <p:notesMasterIdLst>
    <p:notesMasterId r:id="rId37"/>
  </p:notesMasterIdLst>
  <p:sldIdLst>
    <p:sldId id="256" r:id="rId2"/>
    <p:sldId id="257" r:id="rId3"/>
    <p:sldId id="258" r:id="rId4"/>
    <p:sldId id="328" r:id="rId5"/>
    <p:sldId id="337" r:id="rId6"/>
    <p:sldId id="338" r:id="rId7"/>
    <p:sldId id="329" r:id="rId8"/>
    <p:sldId id="330" r:id="rId9"/>
    <p:sldId id="339" r:id="rId10"/>
    <p:sldId id="340" r:id="rId11"/>
    <p:sldId id="341" r:id="rId12"/>
    <p:sldId id="342" r:id="rId13"/>
    <p:sldId id="326" r:id="rId14"/>
    <p:sldId id="343" r:id="rId15"/>
    <p:sldId id="331" r:id="rId16"/>
    <p:sldId id="344" r:id="rId17"/>
    <p:sldId id="345" r:id="rId18"/>
    <p:sldId id="332" r:id="rId19"/>
    <p:sldId id="347" r:id="rId20"/>
    <p:sldId id="348" r:id="rId21"/>
    <p:sldId id="349" r:id="rId22"/>
    <p:sldId id="350" r:id="rId23"/>
    <p:sldId id="346" r:id="rId24"/>
    <p:sldId id="333" r:id="rId25"/>
    <p:sldId id="351" r:id="rId26"/>
    <p:sldId id="327" r:id="rId27"/>
    <p:sldId id="352" r:id="rId28"/>
    <p:sldId id="334" r:id="rId29"/>
    <p:sldId id="335" r:id="rId30"/>
    <p:sldId id="353" r:id="rId31"/>
    <p:sldId id="354" r:id="rId32"/>
    <p:sldId id="355" r:id="rId33"/>
    <p:sldId id="356" r:id="rId34"/>
    <p:sldId id="357" r:id="rId35"/>
    <p:sldId id="358" r:id="rId36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2F5597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0" autoAdjust="0"/>
    <p:restoredTop sz="94660"/>
  </p:normalViewPr>
  <p:slideViewPr>
    <p:cSldViewPr snapToGrid="0">
      <p:cViewPr>
        <p:scale>
          <a:sx n="75" d="100"/>
          <a:sy n="75" d="100"/>
        </p:scale>
        <p:origin x="472" y="2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BE4783-4ECF-42DB-B2EA-B6027647C859}" type="datetimeFigureOut">
              <a:rPr lang="zh-CN" altLang="en-US" smtClean="0"/>
              <a:t>2020/10/18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EF85FA-DC15-40E0-BEC0-8DB03C0497C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29387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EF85FA-DC15-40E0-BEC0-8DB03C0497C9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07196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EF85FA-DC15-40E0-BEC0-8DB03C0497C9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11028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EF85FA-DC15-40E0-BEC0-8DB03C0497C9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16968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EF85FA-DC15-40E0-BEC0-8DB03C0497C9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15830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EF85FA-DC15-40E0-BEC0-8DB03C0497C9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083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EF85FA-DC15-40E0-BEC0-8DB03C0497C9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75551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EF85FA-DC15-40E0-BEC0-8DB03C0497C9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58458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9144000" cy="315190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 userDrawn="1"/>
        </p:nvSpPr>
        <p:spPr>
          <a:xfrm>
            <a:off x="3622964" y="2136246"/>
            <a:ext cx="55210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6000" spc="500" baseline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MATLAB</a:t>
            </a:r>
            <a:r>
              <a:rPr lang="zh-CN" altLang="en-US" sz="6000" spc="500" baseline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编程</a:t>
            </a:r>
            <a:endParaRPr lang="zh-CN" altLang="en-US" sz="6000" spc="50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944812" y="3235036"/>
            <a:ext cx="6110288" cy="686377"/>
          </a:xfrm>
        </p:spPr>
        <p:txBody>
          <a:bodyPr>
            <a:normAutofit/>
          </a:bodyPr>
          <a:lstStyle>
            <a:lvl1pPr marL="0" indent="0" algn="r">
              <a:buNone/>
              <a:defRPr sz="400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 smtClean="0"/>
              <a:t>标题</a:t>
            </a:r>
            <a:endParaRPr lang="zh-CN" altLang="en-US" dirty="0"/>
          </a:p>
        </p:txBody>
      </p:sp>
      <p:sp>
        <p:nvSpPr>
          <p:cNvPr id="11" name="文本框 10"/>
          <p:cNvSpPr txBox="1"/>
          <p:nvPr userDrawn="1"/>
        </p:nvSpPr>
        <p:spPr>
          <a:xfrm>
            <a:off x="1600200" y="5043055"/>
            <a:ext cx="5943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安徽大学物质科学与信息技术研究院 田野</a:t>
            </a:r>
            <a:endParaRPr lang="zh-CN" altLang="en-US" sz="20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2" name="文本框 11"/>
          <p:cNvSpPr txBox="1"/>
          <p:nvPr userDrawn="1"/>
        </p:nvSpPr>
        <p:spPr>
          <a:xfrm>
            <a:off x="2784764" y="5389419"/>
            <a:ext cx="3574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616338357@qq.com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文本占位符 13"/>
          <p:cNvSpPr>
            <a:spLocks noGrp="1"/>
          </p:cNvSpPr>
          <p:nvPr>
            <p:ph type="body" sz="quarter" idx="11" hasCustomPrompt="1"/>
          </p:nvPr>
        </p:nvSpPr>
        <p:spPr>
          <a:xfrm>
            <a:off x="2772569" y="6206259"/>
            <a:ext cx="3598863" cy="401638"/>
          </a:xfrm>
        </p:spPr>
        <p:txBody>
          <a:bodyPr>
            <a:normAutofit/>
          </a:bodyPr>
          <a:lstStyle>
            <a:lvl1pPr marL="0" indent="0" algn="ctr">
              <a:buNone/>
              <a:defRPr sz="1800" baseline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</a:lstStyle>
          <a:p>
            <a:pPr lvl="0"/>
            <a:r>
              <a:rPr lang="zh-CN" altLang="en-US" dirty="0" smtClean="0"/>
              <a:t>日期</a:t>
            </a:r>
            <a:endParaRPr lang="zh-CN" altLang="en-US" dirty="0"/>
          </a:p>
        </p:txBody>
      </p:sp>
      <p:sp>
        <p:nvSpPr>
          <p:cNvPr id="9" name="文本框 8"/>
          <p:cNvSpPr txBox="1"/>
          <p:nvPr userDrawn="1"/>
        </p:nvSpPr>
        <p:spPr>
          <a:xfrm>
            <a:off x="20128" y="2209417"/>
            <a:ext cx="23112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github.com/BIMK/MATLAB</a:t>
            </a:r>
            <a:endParaRPr lang="zh-CN" alt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589" y="161017"/>
            <a:ext cx="2048400" cy="204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7877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">
    <p:bg>
      <p:bgPr>
        <a:solidFill>
          <a:schemeClr val="accent5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椭圆 5"/>
          <p:cNvSpPr/>
          <p:nvPr userDrawn="1"/>
        </p:nvSpPr>
        <p:spPr>
          <a:xfrm>
            <a:off x="1111250" y="935082"/>
            <a:ext cx="1047750" cy="9906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b="0" dirty="0" smtClean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endParaRPr lang="zh-CN" altLang="en-US" sz="4000" b="0" dirty="0">
              <a:solidFill>
                <a:schemeClr val="accent5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2406650" y="1004932"/>
            <a:ext cx="5562600" cy="850900"/>
          </a:xfrm>
        </p:spPr>
        <p:txBody>
          <a:bodyPr anchor="ctr">
            <a:normAutofit/>
          </a:bodyPr>
          <a:lstStyle>
            <a:lvl1pPr marL="0" indent="0">
              <a:buNone/>
              <a:defRPr sz="2800" spc="2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 smtClean="0"/>
              <a:t>章节标题</a:t>
            </a:r>
            <a:endParaRPr lang="zh-CN" altLang="en-US" dirty="0"/>
          </a:p>
        </p:txBody>
      </p:sp>
      <p:sp>
        <p:nvSpPr>
          <p:cNvPr id="9" name="椭圆 8"/>
          <p:cNvSpPr/>
          <p:nvPr userDrawn="1"/>
        </p:nvSpPr>
        <p:spPr>
          <a:xfrm>
            <a:off x="1111250" y="2883644"/>
            <a:ext cx="1047750" cy="9906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b="0" dirty="0" smtClean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endParaRPr lang="zh-CN" altLang="en-US" sz="4000" b="0" dirty="0">
              <a:solidFill>
                <a:schemeClr val="accent5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0" name="文本占位符 7"/>
          <p:cNvSpPr>
            <a:spLocks noGrp="1"/>
          </p:cNvSpPr>
          <p:nvPr>
            <p:ph type="body" sz="quarter" idx="11" hasCustomPrompt="1"/>
          </p:nvPr>
        </p:nvSpPr>
        <p:spPr>
          <a:xfrm>
            <a:off x="2406650" y="2953494"/>
            <a:ext cx="5562600" cy="850900"/>
          </a:xfrm>
        </p:spPr>
        <p:txBody>
          <a:bodyPr anchor="ctr">
            <a:normAutofit/>
          </a:bodyPr>
          <a:lstStyle>
            <a:lvl1pPr marL="0" indent="0">
              <a:buNone/>
              <a:defRPr sz="2800" spc="2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 smtClean="0"/>
              <a:t>章节标题</a:t>
            </a:r>
            <a:endParaRPr lang="zh-CN" altLang="en-US" dirty="0"/>
          </a:p>
        </p:txBody>
      </p:sp>
      <p:sp>
        <p:nvSpPr>
          <p:cNvPr id="11" name="椭圆 10"/>
          <p:cNvSpPr/>
          <p:nvPr userDrawn="1"/>
        </p:nvSpPr>
        <p:spPr>
          <a:xfrm>
            <a:off x="1111250" y="4832206"/>
            <a:ext cx="1047750" cy="9906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b="0" dirty="0" smtClean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3</a:t>
            </a:r>
            <a:endParaRPr lang="zh-CN" altLang="en-US" sz="4000" b="0" dirty="0">
              <a:solidFill>
                <a:schemeClr val="accent5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4" name="文本占位符 7"/>
          <p:cNvSpPr>
            <a:spLocks noGrp="1"/>
          </p:cNvSpPr>
          <p:nvPr>
            <p:ph type="body" sz="quarter" idx="13" hasCustomPrompt="1"/>
          </p:nvPr>
        </p:nvSpPr>
        <p:spPr>
          <a:xfrm>
            <a:off x="2406650" y="4902056"/>
            <a:ext cx="5562600" cy="850900"/>
          </a:xfrm>
        </p:spPr>
        <p:txBody>
          <a:bodyPr anchor="ctr">
            <a:normAutofit/>
          </a:bodyPr>
          <a:lstStyle>
            <a:lvl1pPr marL="0" indent="0">
              <a:buNone/>
              <a:defRPr sz="2800" spc="2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 smtClean="0"/>
              <a:t>章节标题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995587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头">
    <p:bg>
      <p:bgPr>
        <a:solidFill>
          <a:schemeClr val="accent5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椭圆 5"/>
          <p:cNvSpPr/>
          <p:nvPr userDrawn="1"/>
        </p:nvSpPr>
        <p:spPr>
          <a:xfrm>
            <a:off x="641349" y="2235200"/>
            <a:ext cx="1732817" cy="16383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600" b="0" dirty="0">
              <a:solidFill>
                <a:schemeClr val="accent5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2578100" y="2628900"/>
            <a:ext cx="6267450" cy="8509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4000" spc="2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 smtClean="0"/>
              <a:t>章节标题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1" hasCustomPrompt="1"/>
          </p:nvPr>
        </p:nvSpPr>
        <p:spPr>
          <a:xfrm>
            <a:off x="631457" y="2225675"/>
            <a:ext cx="1752600" cy="1657350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60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en-US" altLang="zh-CN" dirty="0" smtClean="0"/>
              <a:t>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469526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">
    <p:bg>
      <p:bgPr>
        <a:solidFill>
          <a:schemeClr val="accent1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0" y="0"/>
            <a:ext cx="1956932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44975" y="1001713"/>
            <a:ext cx="1865363" cy="4854575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 baseline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 smtClean="0"/>
              <a:t>标题</a:t>
            </a:r>
            <a:endParaRPr lang="zh-CN" altLang="en-US" dirty="0"/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1" hasCustomPrompt="1"/>
          </p:nvPr>
        </p:nvSpPr>
        <p:spPr>
          <a:xfrm>
            <a:off x="2137483" y="355600"/>
            <a:ext cx="6835067" cy="6057900"/>
          </a:xfrm>
        </p:spPr>
        <p:txBody>
          <a:bodyPr>
            <a:normAutofit/>
          </a:bodyPr>
          <a:lstStyle>
            <a:lvl1pPr algn="just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defRPr sz="2400" baseline="0">
                <a:latin typeface="Times New Roman" panose="02020603050405020304" pitchFamily="18" charset="0"/>
                <a:ea typeface="幼圆" panose="02010509060101010101" pitchFamily="49" charset="-122"/>
              </a:defRPr>
            </a:lvl1pPr>
          </a:lstStyle>
          <a:p>
            <a:pPr lvl="0"/>
            <a:r>
              <a:rPr lang="zh-CN" altLang="en-US" dirty="0" smtClean="0"/>
              <a:t>内容</a:t>
            </a:r>
            <a:endParaRPr lang="zh-CN" altLang="en-US" dirty="0"/>
          </a:p>
        </p:txBody>
      </p:sp>
      <p:sp>
        <p:nvSpPr>
          <p:cNvPr id="11" name="文本框 10"/>
          <p:cNvSpPr txBox="1"/>
          <p:nvPr userDrawn="1"/>
        </p:nvSpPr>
        <p:spPr>
          <a:xfrm>
            <a:off x="8229600" y="6488668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854A9DA-454A-4A56-9188-181E127541A9}" type="slidenum">
              <a:rPr lang="zh-CN" altLang="en-US" smtClean="0">
                <a:solidFill>
                  <a:schemeClr val="accent5">
                    <a:lumMod val="75000"/>
                  </a:schemeClr>
                </a:solidFill>
              </a:rPr>
              <a:pPr algn="r"/>
              <a:t>‹#›</a:t>
            </a:fld>
            <a:endParaRPr lang="zh-CN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78081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25801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493D29-A96E-4F02-A4FF-00609BBA5A4F}" type="datetimeFigureOut">
              <a:rPr lang="zh-CN" altLang="en-US" smtClean="0"/>
              <a:t>2020/10/18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E7F52D-F413-4374-914A-7100E2BAFC1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29010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5" r:id="rId2"/>
    <p:sldLayoutId id="2147483666" r:id="rId3"/>
    <p:sldLayoutId id="2147483667" r:id="rId4"/>
    <p:sldLayoutId id="2147483668" r:id="rId5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6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2937317" y="3257522"/>
            <a:ext cx="6110288" cy="686377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第七讲：并行编程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 smtClean="0"/>
              <a:t>2020</a:t>
            </a:r>
            <a:r>
              <a:rPr lang="zh-CN" altLang="en-US" dirty="0" smtClean="0"/>
              <a:t>年</a:t>
            </a:r>
            <a:r>
              <a:rPr lang="en-US" altLang="zh-CN" dirty="0" smtClean="0"/>
              <a:t>10</a:t>
            </a:r>
            <a:r>
              <a:rPr lang="zh-CN" altLang="en-US" dirty="0" smtClean="0"/>
              <a:t>月</a:t>
            </a:r>
            <a:r>
              <a:rPr lang="en-US" altLang="zh-CN" smtClean="0"/>
              <a:t>22</a:t>
            </a:r>
            <a:r>
              <a:rPr lang="zh-CN" altLang="en-US" smtClean="0"/>
              <a:t>日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71773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定时器的中断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 smtClean="0"/>
              <a:t>同一定时器的回调函数之间的抢占机制由</a:t>
            </a:r>
            <a:r>
              <a:rPr lang="en-US" altLang="zh-CN" dirty="0" err="1" smtClean="0"/>
              <a:t>BusyMode</a:t>
            </a:r>
            <a:r>
              <a:rPr lang="zh-CN" altLang="en-US" dirty="0" smtClean="0"/>
              <a:t>属性决定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不同定时器的回调函数之间的抢占机制始终为排队执行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定时器的回调函数始终可以被图形窗口对象的回调函数抢占执行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/>
              <a:t>图形窗口对象的回调函</a:t>
            </a:r>
            <a:r>
              <a:rPr lang="zh-CN" altLang="en-US" dirty="0" smtClean="0"/>
              <a:t>数不会被</a:t>
            </a:r>
            <a:r>
              <a:rPr lang="zh-CN" altLang="en-US" dirty="0"/>
              <a:t>定时器的回调函</a:t>
            </a:r>
            <a:r>
              <a:rPr lang="zh-CN" altLang="en-US" dirty="0" smtClean="0"/>
              <a:t>数抢占，</a:t>
            </a:r>
            <a:r>
              <a:rPr lang="zh-CN" altLang="en-US" dirty="0"/>
              <a:t>定时器的回调函</a:t>
            </a:r>
            <a:r>
              <a:rPr lang="zh-CN" altLang="en-US" dirty="0" smtClean="0"/>
              <a:t>数会排队执行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694072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定时器的中断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 smtClean="0"/>
              <a:t>程序开始后立即按下按钮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4407" y="1775879"/>
            <a:ext cx="6848143" cy="3771972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5" name="文本框 4"/>
          <p:cNvSpPr txBox="1"/>
          <p:nvPr/>
        </p:nvSpPr>
        <p:spPr>
          <a:xfrm>
            <a:off x="2030374" y="1263006"/>
            <a:ext cx="90769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2000" dirty="0" smtClean="0">
                <a:solidFill>
                  <a:schemeClr val="accent5">
                    <a:lumMod val="7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代码</a:t>
            </a:r>
            <a:r>
              <a:rPr lang="en-US" altLang="zh-CN" sz="2000" dirty="0" smtClean="0">
                <a:solidFill>
                  <a:schemeClr val="accent5">
                    <a:lumMod val="7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</a:t>
            </a:r>
            <a:endParaRPr lang="zh-CN" altLang="en-US" sz="2000" dirty="0">
              <a:solidFill>
                <a:schemeClr val="accent5">
                  <a:lumMod val="7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43450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定时器的中断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2030374" y="408574"/>
            <a:ext cx="90769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2000" dirty="0" smtClean="0">
                <a:solidFill>
                  <a:schemeClr val="accent5">
                    <a:lumMod val="7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代码</a:t>
            </a:r>
            <a:r>
              <a:rPr lang="en-US" altLang="zh-CN" sz="2000" dirty="0" smtClean="0">
                <a:solidFill>
                  <a:schemeClr val="accent5">
                    <a:lumMod val="7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2</a:t>
            </a:r>
            <a:endParaRPr lang="zh-CN" altLang="en-US" sz="2000" dirty="0">
              <a:solidFill>
                <a:schemeClr val="accent5">
                  <a:lumMod val="7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8790" y="898177"/>
            <a:ext cx="4381725" cy="5391427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6" name="文本框 5"/>
          <p:cNvSpPr txBox="1"/>
          <p:nvPr/>
        </p:nvSpPr>
        <p:spPr>
          <a:xfrm>
            <a:off x="6664832" y="408574"/>
            <a:ext cx="90769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2000" dirty="0" smtClean="0">
                <a:solidFill>
                  <a:schemeClr val="accent5">
                    <a:lumMod val="7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输出</a:t>
            </a:r>
            <a:endParaRPr lang="zh-CN" altLang="en-US" sz="2000" dirty="0">
              <a:solidFill>
                <a:schemeClr val="accent5">
                  <a:lumMod val="7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3957" y="898177"/>
            <a:ext cx="2241275" cy="2040483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8" name="文本框 7"/>
          <p:cNvSpPr txBox="1"/>
          <p:nvPr/>
        </p:nvSpPr>
        <p:spPr>
          <a:xfrm>
            <a:off x="6848241" y="3119649"/>
            <a:ext cx="21127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600" dirty="0">
                <a:solidFill>
                  <a:srgbClr val="FF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代码运行后需要用</a:t>
            </a:r>
            <a:r>
              <a:rPr lang="en-US" altLang="zh-CN" sz="1600" dirty="0">
                <a:solidFill>
                  <a:srgbClr val="FF0000"/>
                </a:solidFill>
                <a:latin typeface="Times New Roman" panose="02020603050405020304" pitchFamily="18" charset="0"/>
                <a:ea typeface="幼圆" panose="02010509060101010101" pitchFamily="49" charset="-122"/>
                <a:cs typeface="Times New Roman" panose="02020603050405020304" pitchFamily="18" charset="0"/>
              </a:rPr>
              <a:t>delete(</a:t>
            </a:r>
            <a:r>
              <a:rPr lang="en-US" altLang="zh-CN" sz="1600" dirty="0" err="1">
                <a:solidFill>
                  <a:srgbClr val="FF0000"/>
                </a:solidFill>
                <a:latin typeface="Times New Roman" panose="02020603050405020304" pitchFamily="18" charset="0"/>
                <a:ea typeface="幼圆" panose="02010509060101010101" pitchFamily="49" charset="-122"/>
                <a:cs typeface="Times New Roman" panose="02020603050405020304" pitchFamily="18" charset="0"/>
              </a:rPr>
              <a:t>timerfind</a:t>
            </a:r>
            <a:r>
              <a:rPr lang="en-US" altLang="zh-CN" sz="1600" dirty="0">
                <a:solidFill>
                  <a:srgbClr val="FF0000"/>
                </a:solidFill>
                <a:latin typeface="Times New Roman" panose="02020603050405020304" pitchFamily="18" charset="0"/>
                <a:ea typeface="幼圆" panose="02010509060101010101" pitchFamily="49" charset="-122"/>
                <a:cs typeface="Times New Roman" panose="02020603050405020304" pitchFamily="18" charset="0"/>
              </a:rPr>
              <a:t>())</a:t>
            </a:r>
            <a:r>
              <a:rPr lang="zh-CN" altLang="en-US" sz="1600" dirty="0">
                <a:solidFill>
                  <a:srgbClr val="FF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命令手动关闭定时器</a:t>
            </a:r>
          </a:p>
        </p:txBody>
      </p:sp>
    </p:spTree>
    <p:extLst>
      <p:ext uri="{BB962C8B-B14F-4D97-AF65-F5344CB8AC3E}">
        <p14:creationId xmlns:p14="http://schemas.microsoft.com/office/powerpoint/2010/main" val="3032544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并行编程</a:t>
            </a:r>
            <a:endParaRPr lang="zh-CN" altLang="en-US" dirty="0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 smtClean="0"/>
              <a:t>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98271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开启</a:t>
            </a:r>
            <a:endParaRPr lang="en-US" altLang="zh-CN" dirty="0" smtClean="0"/>
          </a:p>
          <a:p>
            <a:r>
              <a:rPr lang="zh-CN" altLang="en-US" dirty="0" smtClean="0"/>
              <a:t>并行池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 smtClean="0"/>
              <a:t>利用</a:t>
            </a:r>
            <a:r>
              <a:rPr lang="en-US" altLang="zh-CN" dirty="0" err="1" smtClean="0"/>
              <a:t>parpool</a:t>
            </a:r>
            <a:r>
              <a:rPr lang="en-US" altLang="zh-CN" dirty="0" smtClean="0"/>
              <a:t>()</a:t>
            </a:r>
            <a:r>
              <a:rPr lang="zh-CN" altLang="en-US" dirty="0" smtClean="0"/>
              <a:t>开启、</a:t>
            </a:r>
            <a:r>
              <a:rPr lang="en-US" altLang="zh-CN" dirty="0" smtClean="0"/>
              <a:t>delete()</a:t>
            </a:r>
            <a:r>
              <a:rPr lang="zh-CN" altLang="en-US" dirty="0" smtClean="0"/>
              <a:t>关闭并行池</a:t>
            </a: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sz="800" dirty="0" smtClean="0"/>
          </a:p>
          <a:p>
            <a:r>
              <a:rPr lang="zh-CN" altLang="en-US" dirty="0" smtClean="0"/>
              <a:t>当执行并行程序而没有并行池时，系统会自动开启并行池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8728" y="1001713"/>
            <a:ext cx="1949550" cy="86364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文本框 6"/>
          <p:cNvSpPr txBox="1"/>
          <p:nvPr/>
        </p:nvSpPr>
        <p:spPr>
          <a:xfrm>
            <a:off x="2114583" y="887970"/>
            <a:ext cx="90769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2000" dirty="0" smtClean="0">
                <a:solidFill>
                  <a:schemeClr val="accent5">
                    <a:lumMod val="7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代码</a:t>
            </a:r>
            <a:endParaRPr lang="zh-CN" altLang="en-US" sz="2000" dirty="0">
              <a:solidFill>
                <a:schemeClr val="accent5">
                  <a:lumMod val="7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137483" y="1952710"/>
            <a:ext cx="90769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2000" dirty="0" smtClean="0">
                <a:solidFill>
                  <a:schemeClr val="accent5">
                    <a:lumMod val="7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输出</a:t>
            </a:r>
            <a:endParaRPr lang="zh-CN" altLang="en-US" sz="2000" dirty="0">
              <a:solidFill>
                <a:schemeClr val="accent5">
                  <a:lumMod val="7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8728" y="2053017"/>
            <a:ext cx="5035627" cy="328692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22141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err="1" smtClean="0"/>
              <a:t>parfor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 smtClean="0"/>
              <a:t>用</a:t>
            </a:r>
            <a:r>
              <a:rPr lang="en-US" altLang="zh-CN" dirty="0" err="1" smtClean="0">
                <a:solidFill>
                  <a:srgbClr val="0000FF"/>
                </a:solidFill>
              </a:rPr>
              <a:t>parfor</a:t>
            </a:r>
            <a:r>
              <a:rPr lang="zh-CN" altLang="en-US" dirty="0" smtClean="0"/>
              <a:t>取代</a:t>
            </a:r>
            <a:r>
              <a:rPr lang="en-US" altLang="zh-CN" dirty="0" smtClean="0">
                <a:solidFill>
                  <a:srgbClr val="0000FF"/>
                </a:solidFill>
              </a:rPr>
              <a:t>for</a:t>
            </a:r>
            <a:r>
              <a:rPr lang="zh-CN" altLang="en-US" dirty="0" smtClean="0"/>
              <a:t>来进行并行循环</a:t>
            </a: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pPr>
              <a:buClr>
                <a:schemeClr val="tx1"/>
              </a:buClr>
            </a:pPr>
            <a:r>
              <a:rPr lang="en-US" altLang="zh-CN" dirty="0" err="1" smtClean="0">
                <a:solidFill>
                  <a:srgbClr val="0000FF"/>
                </a:solidFill>
              </a:rPr>
              <a:t>parfor</a:t>
            </a:r>
            <a:r>
              <a:rPr lang="zh-CN" altLang="en-US" dirty="0" smtClean="0"/>
              <a:t>中的循环不是顺序进行的，且循环内需要满足许多限制，确保循环间没有依赖</a:t>
            </a:r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3963" y="982207"/>
            <a:ext cx="1054154" cy="319421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0413" y="982207"/>
            <a:ext cx="3073558" cy="83824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文本框 5"/>
          <p:cNvSpPr txBox="1"/>
          <p:nvPr/>
        </p:nvSpPr>
        <p:spPr>
          <a:xfrm>
            <a:off x="2114583" y="887970"/>
            <a:ext cx="90769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2000" dirty="0" smtClean="0">
                <a:solidFill>
                  <a:schemeClr val="accent5">
                    <a:lumMod val="7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代码</a:t>
            </a:r>
            <a:endParaRPr lang="zh-CN" altLang="en-US" sz="2000" dirty="0">
              <a:solidFill>
                <a:schemeClr val="accent5">
                  <a:lumMod val="7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258551" y="887970"/>
            <a:ext cx="90769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2000" dirty="0" smtClean="0">
                <a:solidFill>
                  <a:schemeClr val="accent5">
                    <a:lumMod val="7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输出</a:t>
            </a:r>
            <a:endParaRPr lang="zh-CN" altLang="en-US" sz="2000" dirty="0">
              <a:solidFill>
                <a:schemeClr val="accent5">
                  <a:lumMod val="7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38136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err="1" smtClean="0"/>
              <a:t>parfor</a:t>
            </a:r>
            <a:r>
              <a:rPr lang="zh-CN" altLang="en-US" dirty="0" smtClean="0"/>
              <a:t>的</a:t>
            </a:r>
            <a:endParaRPr lang="en-US" altLang="zh-CN" dirty="0" smtClean="0"/>
          </a:p>
          <a:p>
            <a:r>
              <a:rPr lang="zh-CN" altLang="en-US" dirty="0" smtClean="0"/>
              <a:t>使用限制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en-US" altLang="zh-CN" dirty="0" err="1" smtClean="0">
                <a:solidFill>
                  <a:srgbClr val="0000FF"/>
                </a:solidFill>
              </a:rPr>
              <a:t>parfor</a:t>
            </a:r>
            <a:r>
              <a:rPr lang="zh-CN" altLang="en-US" dirty="0" smtClean="0"/>
              <a:t>不能嵌套、不能包含</a:t>
            </a:r>
            <a:r>
              <a:rPr lang="en-US" altLang="zh-CN" dirty="0" smtClean="0">
                <a:solidFill>
                  <a:srgbClr val="0000FF"/>
                </a:solidFill>
              </a:rPr>
              <a:t>break</a:t>
            </a:r>
            <a:r>
              <a:rPr lang="zh-CN" altLang="en-US" dirty="0" smtClean="0"/>
              <a:t>或</a:t>
            </a:r>
            <a:r>
              <a:rPr lang="en-US" altLang="zh-CN" dirty="0" smtClean="0">
                <a:solidFill>
                  <a:srgbClr val="0000FF"/>
                </a:solidFill>
              </a:rPr>
              <a:t>return</a:t>
            </a:r>
          </a:p>
          <a:p>
            <a:pPr>
              <a:buClr>
                <a:schemeClr val="tx1"/>
              </a:buClr>
            </a:pPr>
            <a:endParaRPr lang="en-US" altLang="zh-CN" dirty="0" smtClean="0">
              <a:solidFill>
                <a:srgbClr val="0000FF"/>
              </a:solidFill>
            </a:endParaRPr>
          </a:p>
          <a:p>
            <a:pPr>
              <a:buClr>
                <a:schemeClr val="tx1"/>
              </a:buClr>
            </a:pPr>
            <a:r>
              <a:rPr lang="en-US" altLang="zh-CN" dirty="0" err="1" smtClean="0">
                <a:solidFill>
                  <a:srgbClr val="0000FF"/>
                </a:solidFill>
              </a:rPr>
              <a:t>parfor</a:t>
            </a:r>
            <a:r>
              <a:rPr lang="zh-CN" altLang="en-US" dirty="0" smtClean="0"/>
              <a:t>中无法使用任何图形输出</a:t>
            </a:r>
            <a:endParaRPr lang="en-US" altLang="zh-CN" dirty="0" smtClean="0"/>
          </a:p>
          <a:p>
            <a:pPr>
              <a:buClr>
                <a:schemeClr val="tx1"/>
              </a:buClr>
            </a:pPr>
            <a:endParaRPr lang="en-US" altLang="zh-CN" dirty="0" smtClean="0"/>
          </a:p>
          <a:p>
            <a:pPr>
              <a:buClr>
                <a:schemeClr val="tx1"/>
              </a:buClr>
            </a:pPr>
            <a:r>
              <a:rPr lang="en-US" altLang="zh-CN" dirty="0" err="1" smtClean="0">
                <a:solidFill>
                  <a:srgbClr val="0000FF"/>
                </a:solidFill>
              </a:rPr>
              <a:t>parfor</a:t>
            </a:r>
            <a:r>
              <a:rPr lang="zh-CN" altLang="en-US" dirty="0" smtClean="0"/>
              <a:t>中使用的变量只能是以下之一</a:t>
            </a:r>
            <a:endParaRPr lang="en-US" altLang="zh-CN" dirty="0" smtClean="0"/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zh-CN" altLang="en-US" sz="2000" dirty="0" smtClean="0"/>
              <a:t>循环变量：必须是递增的连续整数，且不能被索引或赋值</a:t>
            </a:r>
            <a:endParaRPr lang="zh-CN" altLang="en-US" sz="20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9828" y="4157387"/>
            <a:ext cx="1879697" cy="51437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1888" y="4119085"/>
            <a:ext cx="2336920" cy="53342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1888" y="4756628"/>
            <a:ext cx="1892397" cy="81284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21888" y="5650021"/>
            <a:ext cx="1905098" cy="82554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文本框 7"/>
          <p:cNvSpPr txBox="1"/>
          <p:nvPr/>
        </p:nvSpPr>
        <p:spPr>
          <a:xfrm>
            <a:off x="2264482" y="3596297"/>
            <a:ext cx="106333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2000" dirty="0" smtClean="0">
                <a:solidFill>
                  <a:schemeClr val="accent5">
                    <a:lumMod val="7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正确√</a:t>
            </a:r>
            <a:endParaRPr lang="zh-CN" altLang="en-US" sz="2000" dirty="0">
              <a:solidFill>
                <a:schemeClr val="accent5">
                  <a:lumMod val="7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808015" y="3596297"/>
            <a:ext cx="106333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2000" dirty="0" smtClean="0">
                <a:solidFill>
                  <a:schemeClr val="accent5">
                    <a:lumMod val="7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错误</a:t>
            </a:r>
            <a:r>
              <a:rPr lang="en-US" altLang="zh-CN" sz="2000" dirty="0" smtClean="0">
                <a:solidFill>
                  <a:schemeClr val="accent5">
                    <a:lumMod val="7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×</a:t>
            </a:r>
            <a:endParaRPr lang="zh-CN" altLang="en-US" sz="2000" dirty="0">
              <a:solidFill>
                <a:schemeClr val="accent5">
                  <a:lumMod val="7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02016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err="1"/>
              <a:t>parfor</a:t>
            </a:r>
            <a:r>
              <a:rPr lang="zh-CN" altLang="en-US" dirty="0"/>
              <a:t>的</a:t>
            </a:r>
            <a:endParaRPr lang="en-US" altLang="zh-CN" dirty="0"/>
          </a:p>
          <a:p>
            <a:r>
              <a:rPr lang="zh-CN" altLang="en-US" dirty="0"/>
              <a:t>使用限制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zh-CN" altLang="en-US" sz="2000" dirty="0" smtClean="0"/>
              <a:t>切片变量：被并行池中所有</a:t>
            </a:r>
            <a:r>
              <a:rPr lang="en-US" altLang="zh-CN" sz="2000" dirty="0" smtClean="0"/>
              <a:t>workers</a:t>
            </a:r>
            <a:r>
              <a:rPr lang="zh-CN" altLang="en-US" sz="2000" dirty="0" smtClean="0"/>
              <a:t>分割保存的数组，其在循环内只能有一种索引形式，且索引中只有至多一个循环变量、而其它均为标量、广播变量、冒号或</a:t>
            </a:r>
            <a:r>
              <a:rPr lang="en-US" altLang="zh-CN" sz="2000" dirty="0" smtClean="0"/>
              <a:t>end</a:t>
            </a:r>
            <a:endParaRPr lang="zh-CN" altLang="en-US" sz="20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3807" y="2085336"/>
            <a:ext cx="1886047" cy="112400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1973" y="2085336"/>
            <a:ext cx="1898748" cy="140977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1973" y="4988563"/>
            <a:ext cx="1841595" cy="114940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21973" y="3663956"/>
            <a:ext cx="1873346" cy="115575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41106" y="3527423"/>
            <a:ext cx="1898748" cy="142882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文本框 8"/>
          <p:cNvSpPr txBox="1"/>
          <p:nvPr/>
        </p:nvSpPr>
        <p:spPr>
          <a:xfrm>
            <a:off x="2264482" y="1550142"/>
            <a:ext cx="106333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2000" dirty="0" smtClean="0">
                <a:solidFill>
                  <a:schemeClr val="accent5">
                    <a:lumMod val="7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正确√</a:t>
            </a:r>
            <a:endParaRPr lang="zh-CN" altLang="en-US" sz="2000" dirty="0">
              <a:solidFill>
                <a:schemeClr val="accent5">
                  <a:lumMod val="7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808015" y="1550142"/>
            <a:ext cx="106333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2000" dirty="0" smtClean="0">
                <a:solidFill>
                  <a:schemeClr val="accent5">
                    <a:lumMod val="7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错误</a:t>
            </a:r>
            <a:r>
              <a:rPr lang="en-US" altLang="zh-CN" sz="2000" dirty="0" smtClean="0">
                <a:solidFill>
                  <a:schemeClr val="accent5">
                    <a:lumMod val="7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×</a:t>
            </a:r>
            <a:endParaRPr lang="zh-CN" altLang="en-US" sz="2000" dirty="0">
              <a:solidFill>
                <a:schemeClr val="accent5">
                  <a:lumMod val="7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675192" y="5582503"/>
            <a:ext cx="24725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600" dirty="0" smtClean="0">
                <a:solidFill>
                  <a:srgbClr val="FF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当使用不合法的索引方式时，切片变量会变为广播变量，从而增加开销</a:t>
            </a:r>
            <a:endParaRPr lang="zh-CN" altLang="en-US" sz="1600" dirty="0">
              <a:solidFill>
                <a:srgbClr val="FF0000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05797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err="1"/>
              <a:t>parfor</a:t>
            </a:r>
            <a:r>
              <a:rPr lang="zh-CN" altLang="en-US" dirty="0"/>
              <a:t>的</a:t>
            </a:r>
            <a:endParaRPr lang="en-US" altLang="zh-CN" dirty="0"/>
          </a:p>
          <a:p>
            <a:r>
              <a:rPr lang="zh-CN" altLang="en-US" dirty="0"/>
              <a:t>使用限制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zh-CN" altLang="en-US" sz="2000" dirty="0" smtClean="0"/>
              <a:t>广播变量：不满足切片变量的其它变量，它将完整地保存在每个</a:t>
            </a:r>
            <a:r>
              <a:rPr lang="en-US" altLang="zh-CN" sz="2000" dirty="0" smtClean="0"/>
              <a:t>worker</a:t>
            </a:r>
            <a:r>
              <a:rPr lang="zh-CN" altLang="en-US" sz="2000" dirty="0" smtClean="0"/>
              <a:t>中，广播变量不能被赋值</a:t>
            </a:r>
            <a:endParaRPr lang="en-US" altLang="zh-CN" sz="2000" dirty="0" smtClean="0"/>
          </a:p>
          <a:p>
            <a:pPr>
              <a:buFont typeface="Wingdings" panose="05000000000000000000" pitchFamily="2" charset="2"/>
              <a:buChar char="ü"/>
            </a:pPr>
            <a:endParaRPr lang="en-US" altLang="zh-CN" sz="2000" dirty="0"/>
          </a:p>
          <a:p>
            <a:pPr>
              <a:buFont typeface="Wingdings" panose="05000000000000000000" pitchFamily="2" charset="2"/>
              <a:buChar char="ü"/>
            </a:pPr>
            <a:endParaRPr lang="en-US" altLang="zh-CN" sz="2000" dirty="0" smtClean="0"/>
          </a:p>
          <a:p>
            <a:pPr>
              <a:buFont typeface="Wingdings" panose="05000000000000000000" pitchFamily="2" charset="2"/>
              <a:buChar char="ü"/>
            </a:pPr>
            <a:endParaRPr lang="en-US" altLang="zh-CN" sz="2000" dirty="0"/>
          </a:p>
          <a:p>
            <a:pPr>
              <a:buFont typeface="Wingdings" panose="05000000000000000000" pitchFamily="2" charset="2"/>
              <a:buChar char="ü"/>
            </a:pPr>
            <a:endParaRPr lang="en-US" altLang="zh-CN" sz="2000" dirty="0" smtClean="0"/>
          </a:p>
          <a:p>
            <a:pPr>
              <a:buFont typeface="Wingdings" panose="05000000000000000000" pitchFamily="2" charset="2"/>
              <a:buChar char="ü"/>
            </a:pPr>
            <a:r>
              <a:rPr lang="zh-CN" altLang="en-US" sz="2000" dirty="0" smtClean="0"/>
              <a:t>归约变量：循环内进行不断归约的变量</a:t>
            </a:r>
            <a:r>
              <a:rPr lang="zh-CN" altLang="en-US" sz="2000" dirty="0"/>
              <a:t>，且归约结果</a:t>
            </a:r>
            <a:r>
              <a:rPr lang="zh-CN" altLang="en-US" sz="2000" dirty="0" smtClean="0"/>
              <a:t>与迭代顺序无关，仅允许对一个归约变量进行</a:t>
            </a:r>
            <a:r>
              <a:rPr lang="zh-CN" altLang="en-US" sz="2000" dirty="0"/>
              <a:t>一种归约操作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7538" y="1549623"/>
            <a:ext cx="1676486" cy="113670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7849" y="1549623"/>
            <a:ext cx="1866996" cy="115575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文本框 5"/>
          <p:cNvSpPr txBox="1"/>
          <p:nvPr/>
        </p:nvSpPr>
        <p:spPr>
          <a:xfrm>
            <a:off x="2264482" y="1032986"/>
            <a:ext cx="106333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2000" dirty="0" smtClean="0">
                <a:solidFill>
                  <a:schemeClr val="accent5">
                    <a:lumMod val="7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正确√</a:t>
            </a:r>
            <a:endParaRPr lang="zh-CN" altLang="en-US" sz="2000" dirty="0">
              <a:solidFill>
                <a:schemeClr val="accent5">
                  <a:lumMod val="7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808015" y="1032986"/>
            <a:ext cx="106333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2000" dirty="0" smtClean="0">
                <a:solidFill>
                  <a:schemeClr val="accent5">
                    <a:lumMod val="7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错误</a:t>
            </a:r>
            <a:r>
              <a:rPr lang="en-US" altLang="zh-CN" sz="2000" dirty="0" smtClean="0">
                <a:solidFill>
                  <a:schemeClr val="accent5">
                    <a:lumMod val="7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×</a:t>
            </a:r>
            <a:endParaRPr lang="zh-CN" altLang="en-US" sz="2000" dirty="0">
              <a:solidFill>
                <a:schemeClr val="accent5">
                  <a:lumMod val="7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7538" y="3879174"/>
            <a:ext cx="1803493" cy="113670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7538" y="5216670"/>
            <a:ext cx="1759040" cy="113670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37849" y="3879174"/>
            <a:ext cx="1765391" cy="144152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37849" y="5399197"/>
            <a:ext cx="1765391" cy="142882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文本框 11"/>
          <p:cNvSpPr txBox="1"/>
          <p:nvPr/>
        </p:nvSpPr>
        <p:spPr>
          <a:xfrm>
            <a:off x="2264482" y="3445185"/>
            <a:ext cx="106333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2000" dirty="0" smtClean="0">
                <a:solidFill>
                  <a:schemeClr val="accent5">
                    <a:lumMod val="7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正确√</a:t>
            </a:r>
            <a:endParaRPr lang="zh-CN" altLang="en-US" sz="2000" dirty="0">
              <a:solidFill>
                <a:schemeClr val="accent5">
                  <a:lumMod val="7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808015" y="3445185"/>
            <a:ext cx="106333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2000" dirty="0" smtClean="0">
                <a:solidFill>
                  <a:schemeClr val="accent5">
                    <a:lumMod val="7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错误</a:t>
            </a:r>
            <a:r>
              <a:rPr lang="en-US" altLang="zh-CN" sz="2000" dirty="0" smtClean="0">
                <a:solidFill>
                  <a:schemeClr val="accent5">
                    <a:lumMod val="7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×</a:t>
            </a:r>
            <a:endParaRPr lang="zh-CN" altLang="en-US" sz="2000" dirty="0">
              <a:solidFill>
                <a:schemeClr val="accent5">
                  <a:lumMod val="7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53265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err="1"/>
              <a:t>parfor</a:t>
            </a:r>
            <a:r>
              <a:rPr lang="zh-CN" altLang="en-US" dirty="0"/>
              <a:t>的</a:t>
            </a:r>
            <a:endParaRPr lang="en-US" altLang="zh-CN" dirty="0"/>
          </a:p>
          <a:p>
            <a:r>
              <a:rPr lang="zh-CN" altLang="en-US" dirty="0"/>
              <a:t>使用限制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zh-CN" altLang="en-US" sz="2000" dirty="0" smtClean="0"/>
              <a:t>临时变量：单次循环内创建的变量，它不能在循环外使用</a:t>
            </a:r>
            <a:endParaRPr lang="en-US" altLang="zh-CN" sz="2000" dirty="0" smtClean="0"/>
          </a:p>
          <a:p>
            <a:pPr>
              <a:buFont typeface="Wingdings" panose="05000000000000000000" pitchFamily="2" charset="2"/>
              <a:buChar char="ü"/>
            </a:pPr>
            <a:endParaRPr lang="en-US" altLang="zh-CN" sz="2000" dirty="0"/>
          </a:p>
          <a:p>
            <a:pPr>
              <a:buFont typeface="Wingdings" panose="05000000000000000000" pitchFamily="2" charset="2"/>
              <a:buChar char="ü"/>
            </a:pPr>
            <a:endParaRPr lang="en-US" altLang="zh-CN" sz="2000" dirty="0" smtClean="0"/>
          </a:p>
          <a:p>
            <a:pPr>
              <a:buFont typeface="Wingdings" panose="05000000000000000000" pitchFamily="2" charset="2"/>
              <a:buChar char="ü"/>
            </a:pPr>
            <a:endParaRPr lang="en-US" altLang="zh-CN" sz="2000" dirty="0"/>
          </a:p>
          <a:p>
            <a:pPr>
              <a:buFont typeface="Wingdings" panose="05000000000000000000" pitchFamily="2" charset="2"/>
              <a:buChar char="ü"/>
            </a:pPr>
            <a:endParaRPr lang="en-US" altLang="zh-CN" sz="2000" dirty="0" smtClean="0"/>
          </a:p>
          <a:p>
            <a:pPr>
              <a:buFont typeface="Wingdings" panose="05000000000000000000" pitchFamily="2" charset="2"/>
              <a:buChar char="ü"/>
            </a:pPr>
            <a:endParaRPr lang="en-US" altLang="zh-CN" sz="2000" dirty="0" smtClean="0"/>
          </a:p>
          <a:p>
            <a:r>
              <a:rPr lang="zh-CN" altLang="en-US" dirty="0" smtClean="0"/>
              <a:t>各类型变量举例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6821" y="1203089"/>
            <a:ext cx="1866996" cy="112400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文本框 4"/>
          <p:cNvSpPr txBox="1"/>
          <p:nvPr/>
        </p:nvSpPr>
        <p:spPr>
          <a:xfrm>
            <a:off x="2264482" y="725691"/>
            <a:ext cx="106333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2000" dirty="0" smtClean="0">
                <a:solidFill>
                  <a:schemeClr val="accent5">
                    <a:lumMod val="7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正确√</a:t>
            </a:r>
            <a:endParaRPr lang="zh-CN" altLang="en-US" sz="2000" dirty="0">
              <a:solidFill>
                <a:schemeClr val="accent5">
                  <a:lumMod val="7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808015" y="725691"/>
            <a:ext cx="106333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2000" dirty="0" smtClean="0">
                <a:solidFill>
                  <a:schemeClr val="accent5">
                    <a:lumMod val="7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错误</a:t>
            </a:r>
            <a:r>
              <a:rPr lang="en-US" altLang="zh-CN" sz="2000" dirty="0" smtClean="0">
                <a:solidFill>
                  <a:schemeClr val="accent5">
                    <a:lumMod val="7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×</a:t>
            </a:r>
            <a:endParaRPr lang="zh-CN" altLang="en-US" sz="2000" dirty="0">
              <a:solidFill>
                <a:schemeClr val="accent5">
                  <a:lumMod val="7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4199" y="1203089"/>
            <a:ext cx="1854295" cy="14605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7016" y="3451860"/>
            <a:ext cx="1630092" cy="328338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文本框 8"/>
          <p:cNvSpPr txBox="1"/>
          <p:nvPr/>
        </p:nvSpPr>
        <p:spPr>
          <a:xfrm>
            <a:off x="2768656" y="4605091"/>
            <a:ext cx="12502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dirty="0" smtClean="0">
                <a:solidFill>
                  <a:srgbClr val="FF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临时变量</a:t>
            </a:r>
            <a:endParaRPr lang="zh-CN" altLang="en-US" sz="1600" dirty="0">
              <a:solidFill>
                <a:srgbClr val="FF0000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027443" y="5076107"/>
            <a:ext cx="12502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600" dirty="0" smtClean="0">
                <a:solidFill>
                  <a:srgbClr val="FF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归约变量</a:t>
            </a:r>
            <a:endParaRPr lang="zh-CN" altLang="en-US" sz="1600" dirty="0">
              <a:solidFill>
                <a:srgbClr val="FF0000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578614" y="5540594"/>
            <a:ext cx="14403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dirty="0" smtClean="0">
                <a:solidFill>
                  <a:srgbClr val="FF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切片输出变量</a:t>
            </a:r>
            <a:endParaRPr lang="zh-CN" altLang="en-US" sz="1600" dirty="0">
              <a:solidFill>
                <a:srgbClr val="FF0000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677085" y="5541448"/>
            <a:ext cx="14403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rgbClr val="FF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广播变量</a:t>
            </a:r>
            <a:endParaRPr lang="zh-CN" altLang="en-US" sz="1600" dirty="0">
              <a:solidFill>
                <a:srgbClr val="FF0000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6677085" y="5074006"/>
            <a:ext cx="14403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rgbClr val="FF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切片输入变量</a:t>
            </a:r>
            <a:endParaRPr lang="zh-CN" altLang="en-US" sz="1600" dirty="0">
              <a:solidFill>
                <a:srgbClr val="FF0000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677085" y="4605091"/>
            <a:ext cx="14403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rgbClr val="FF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循环变量</a:t>
            </a:r>
            <a:endParaRPr lang="zh-CN" altLang="en-US" sz="1600" dirty="0">
              <a:solidFill>
                <a:srgbClr val="FF0000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cxnSp>
        <p:nvCxnSpPr>
          <p:cNvPr id="16" name="直接连接符 15"/>
          <p:cNvCxnSpPr>
            <a:stCxn id="9" idx="3"/>
          </p:cNvCxnSpPr>
          <p:nvPr/>
        </p:nvCxnSpPr>
        <p:spPr>
          <a:xfrm>
            <a:off x="4018950" y="4774368"/>
            <a:ext cx="834990" cy="169277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>
            <a:stCxn id="9" idx="3"/>
          </p:cNvCxnSpPr>
          <p:nvPr/>
        </p:nvCxnSpPr>
        <p:spPr>
          <a:xfrm>
            <a:off x="4018950" y="4774368"/>
            <a:ext cx="1193130" cy="1237242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>
            <a:off x="4018950" y="5243283"/>
            <a:ext cx="834990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>
            <a:stCxn id="11" idx="3"/>
          </p:cNvCxnSpPr>
          <p:nvPr/>
        </p:nvCxnSpPr>
        <p:spPr>
          <a:xfrm flipV="1">
            <a:off x="4018950" y="5540594"/>
            <a:ext cx="834990" cy="169277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>
            <a:stCxn id="14" idx="1"/>
          </p:cNvCxnSpPr>
          <p:nvPr/>
        </p:nvCxnSpPr>
        <p:spPr>
          <a:xfrm flipH="1">
            <a:off x="5459286" y="4774368"/>
            <a:ext cx="1217799" cy="169277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>
            <a:stCxn id="13" idx="1"/>
          </p:cNvCxnSpPr>
          <p:nvPr/>
        </p:nvCxnSpPr>
        <p:spPr>
          <a:xfrm flipH="1">
            <a:off x="6010901" y="5243283"/>
            <a:ext cx="666184" cy="234082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>
            <a:stCxn id="12" idx="1"/>
          </p:cNvCxnSpPr>
          <p:nvPr/>
        </p:nvCxnSpPr>
        <p:spPr>
          <a:xfrm flipH="1">
            <a:off x="5808015" y="5710725"/>
            <a:ext cx="869070" cy="49199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6712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异步编程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 smtClean="0"/>
              <a:t>并行编程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 smtClean="0"/>
              <a:t>GPU</a:t>
            </a:r>
            <a:r>
              <a:rPr lang="zh-CN" altLang="en-US" dirty="0" smtClean="0"/>
              <a:t>编程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1944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err="1" smtClean="0"/>
              <a:t>parfor</a:t>
            </a:r>
            <a:r>
              <a:rPr lang="zh-CN" altLang="en-US" dirty="0" smtClean="0"/>
              <a:t>的</a:t>
            </a:r>
            <a:endParaRPr lang="en-US" altLang="zh-CN" dirty="0" smtClean="0"/>
          </a:p>
          <a:p>
            <a:r>
              <a:rPr lang="zh-CN" altLang="en-US" dirty="0" smtClean="0"/>
              <a:t>效率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占位符 2"/>
              <p:cNvSpPr>
                <a:spLocks noGrp="1"/>
              </p:cNvSpPr>
              <p:nvPr>
                <p:ph type="body" sz="quarter" idx="11"/>
              </p:nvPr>
            </p:nvSpPr>
            <p:spPr/>
            <p:txBody>
              <a:bodyPr/>
              <a:lstStyle/>
              <a:p>
                <a:r>
                  <a:rPr lang="zh-CN" altLang="en-US" dirty="0" smtClean="0"/>
                  <a:t>利用蒙特卡洛模拟法计算以下定积分</a:t>
                </a:r>
                <a:endParaRPr lang="en-US" altLang="zh-CN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−2)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p>
                          </m:sSup>
                          <m: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文本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blipFill rotWithShape="0">
                <a:blip r:embed="rId2"/>
                <a:stretch>
                  <a:fillRect l="-1249" t="-11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clrChange>
              <a:clrFrom>
                <a:srgbClr val="F0F0F0"/>
              </a:clrFrom>
              <a:clrTo>
                <a:srgbClr val="F0F0F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955949" y="1001713"/>
            <a:ext cx="2016601" cy="1647281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264482" y="3096368"/>
            <a:ext cx="106333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2000" dirty="0" smtClean="0">
                <a:solidFill>
                  <a:schemeClr val="accent5">
                    <a:lumMod val="7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代码</a:t>
            </a:r>
            <a:endParaRPr lang="zh-CN" altLang="en-US" sz="2000" dirty="0">
              <a:solidFill>
                <a:schemeClr val="accent5">
                  <a:lumMod val="7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808015" y="3096368"/>
            <a:ext cx="106333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2000" dirty="0" smtClean="0">
                <a:solidFill>
                  <a:schemeClr val="accent5">
                    <a:lumMod val="7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输出</a:t>
            </a:r>
            <a:endParaRPr lang="zh-CN" altLang="en-US" sz="2000" dirty="0">
              <a:solidFill>
                <a:schemeClr val="accent5">
                  <a:lumMod val="7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8266" y="3598143"/>
            <a:ext cx="2235315" cy="24131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90854" y="3598143"/>
            <a:ext cx="3149762" cy="295290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75059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err="1"/>
              <a:t>parfor</a:t>
            </a:r>
            <a:r>
              <a:rPr lang="zh-CN" altLang="en-US" dirty="0"/>
              <a:t>的</a:t>
            </a:r>
            <a:endParaRPr lang="en-US" altLang="zh-CN" dirty="0"/>
          </a:p>
          <a:p>
            <a:r>
              <a:rPr lang="zh-CN" altLang="en-US" dirty="0"/>
              <a:t>效率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2264482" y="368760"/>
            <a:ext cx="106333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2000" dirty="0" smtClean="0">
                <a:solidFill>
                  <a:schemeClr val="accent5">
                    <a:lumMod val="7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代码</a:t>
            </a:r>
            <a:endParaRPr lang="zh-CN" altLang="en-US" sz="2000" dirty="0">
              <a:solidFill>
                <a:schemeClr val="accent5">
                  <a:lumMod val="7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808015" y="368760"/>
            <a:ext cx="106333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2000" dirty="0" smtClean="0">
                <a:solidFill>
                  <a:schemeClr val="accent5">
                    <a:lumMod val="7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输出</a:t>
            </a:r>
            <a:endParaRPr lang="zh-CN" altLang="en-US" sz="2000" dirty="0">
              <a:solidFill>
                <a:schemeClr val="accent5">
                  <a:lumMod val="7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264482" y="3260026"/>
            <a:ext cx="106333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2000" dirty="0" smtClean="0">
                <a:solidFill>
                  <a:schemeClr val="accent5">
                    <a:lumMod val="7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代码</a:t>
            </a:r>
            <a:endParaRPr lang="zh-CN" altLang="en-US" sz="2000" dirty="0">
              <a:solidFill>
                <a:schemeClr val="accent5">
                  <a:lumMod val="7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808015" y="3260026"/>
            <a:ext cx="106333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2000" dirty="0" smtClean="0">
                <a:solidFill>
                  <a:schemeClr val="accent5">
                    <a:lumMod val="7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输出</a:t>
            </a:r>
            <a:endParaRPr lang="zh-CN" altLang="en-US" sz="2000" dirty="0">
              <a:solidFill>
                <a:schemeClr val="accent5">
                  <a:lumMod val="7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1795" y="3742748"/>
            <a:ext cx="2260716" cy="24766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4826" y="3742748"/>
            <a:ext cx="3168813" cy="296560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4826" y="931581"/>
            <a:ext cx="2895749" cy="205750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11795" y="931581"/>
            <a:ext cx="2279767" cy="26671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80657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err="1"/>
              <a:t>parfor</a:t>
            </a:r>
            <a:r>
              <a:rPr lang="zh-CN" altLang="en-US" dirty="0"/>
              <a:t>的</a:t>
            </a:r>
            <a:endParaRPr lang="en-US" altLang="zh-CN" dirty="0"/>
          </a:p>
          <a:p>
            <a:r>
              <a:rPr lang="zh-CN" altLang="en-US" dirty="0"/>
              <a:t>效率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9615" y="1788648"/>
            <a:ext cx="2171812" cy="26671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7675" y="1788648"/>
            <a:ext cx="3689540" cy="297830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文本框 8"/>
          <p:cNvSpPr txBox="1"/>
          <p:nvPr/>
        </p:nvSpPr>
        <p:spPr>
          <a:xfrm>
            <a:off x="2264482" y="1229626"/>
            <a:ext cx="106333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2000" dirty="0" smtClean="0">
                <a:solidFill>
                  <a:schemeClr val="accent5">
                    <a:lumMod val="7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代码</a:t>
            </a:r>
            <a:endParaRPr lang="zh-CN" altLang="en-US" sz="2000" dirty="0">
              <a:solidFill>
                <a:schemeClr val="accent5">
                  <a:lumMod val="7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261615" y="1229626"/>
            <a:ext cx="106333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2000" dirty="0" smtClean="0">
                <a:solidFill>
                  <a:schemeClr val="accent5">
                    <a:lumMod val="7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输出</a:t>
            </a:r>
            <a:endParaRPr lang="zh-CN" altLang="en-US" sz="2000" dirty="0">
              <a:solidFill>
                <a:schemeClr val="accent5">
                  <a:lumMod val="7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19299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err="1" smtClean="0"/>
              <a:t>spmd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 smtClean="0"/>
              <a:t>利用</a:t>
            </a:r>
            <a:r>
              <a:rPr lang="en-US" altLang="zh-CN" dirty="0" err="1" smtClean="0">
                <a:solidFill>
                  <a:srgbClr val="0000FF"/>
                </a:solidFill>
              </a:rPr>
              <a:t>spmd</a:t>
            </a:r>
            <a:r>
              <a:rPr lang="zh-CN" altLang="en-US" dirty="0" smtClean="0"/>
              <a:t>进行单程序多数据编程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7483" y="1331618"/>
            <a:ext cx="2698889" cy="540412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1792" y="1331618"/>
            <a:ext cx="4000706" cy="356888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文本框 7"/>
          <p:cNvSpPr txBox="1"/>
          <p:nvPr/>
        </p:nvSpPr>
        <p:spPr>
          <a:xfrm>
            <a:off x="2021133" y="865142"/>
            <a:ext cx="106333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2000" dirty="0" smtClean="0">
                <a:solidFill>
                  <a:schemeClr val="accent5">
                    <a:lumMod val="7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代码</a:t>
            </a:r>
            <a:endParaRPr lang="zh-CN" altLang="en-US" sz="2000" dirty="0">
              <a:solidFill>
                <a:schemeClr val="accent5">
                  <a:lumMod val="7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890015" y="865142"/>
            <a:ext cx="106333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2000" dirty="0" smtClean="0">
                <a:solidFill>
                  <a:schemeClr val="accent5">
                    <a:lumMod val="7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输出</a:t>
            </a:r>
            <a:endParaRPr lang="zh-CN" altLang="en-US" sz="2000" dirty="0">
              <a:solidFill>
                <a:schemeClr val="accent5">
                  <a:lumMod val="7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668204" y="5241502"/>
            <a:ext cx="24725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1600" dirty="0" err="1" smtClean="0">
                <a:solidFill>
                  <a:srgbClr val="FF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spmd</a:t>
            </a:r>
            <a:r>
              <a:rPr lang="zh-CN" altLang="en-US" sz="1600" dirty="0" smtClean="0">
                <a:solidFill>
                  <a:srgbClr val="FF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中每个</a:t>
            </a:r>
            <a:r>
              <a:rPr lang="en-US" altLang="zh-CN" sz="1600" dirty="0" smtClean="0">
                <a:solidFill>
                  <a:srgbClr val="FF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worker</a:t>
            </a:r>
            <a:r>
              <a:rPr lang="zh-CN" altLang="en-US" sz="1600" dirty="0" smtClean="0">
                <a:solidFill>
                  <a:srgbClr val="FF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中的数据都将单独保存，不涉及数据的切片、广播或归约</a:t>
            </a:r>
            <a:endParaRPr lang="zh-CN" altLang="en-US" sz="1600" dirty="0">
              <a:solidFill>
                <a:srgbClr val="FF0000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85925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err="1" smtClean="0"/>
              <a:t>parfeval</a:t>
            </a:r>
            <a:r>
              <a:rPr lang="en-US" altLang="zh-CN" dirty="0" smtClean="0"/>
              <a:t>()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2137483" y="68008"/>
            <a:ext cx="6835067" cy="6057900"/>
          </a:xfrm>
        </p:spPr>
        <p:txBody>
          <a:bodyPr/>
          <a:lstStyle/>
          <a:p>
            <a:r>
              <a:rPr lang="zh-CN" altLang="en-US" dirty="0" smtClean="0"/>
              <a:t>利用</a:t>
            </a:r>
            <a:r>
              <a:rPr lang="en-US" altLang="zh-CN" dirty="0" err="1" smtClean="0"/>
              <a:t>parfeval</a:t>
            </a:r>
            <a:r>
              <a:rPr lang="en-US" altLang="zh-CN" dirty="0" smtClean="0"/>
              <a:t>()</a:t>
            </a:r>
            <a:r>
              <a:rPr lang="zh-CN" altLang="en-US" dirty="0" smtClean="0"/>
              <a:t>进行并行异步编程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1234" y="778210"/>
            <a:ext cx="2494639" cy="262755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7483" y="778210"/>
            <a:ext cx="4294512" cy="601342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文本框 5"/>
          <p:cNvSpPr txBox="1"/>
          <p:nvPr/>
        </p:nvSpPr>
        <p:spPr>
          <a:xfrm>
            <a:off x="2008244" y="378100"/>
            <a:ext cx="106333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2000" dirty="0" smtClean="0">
                <a:solidFill>
                  <a:schemeClr val="accent5">
                    <a:lumMod val="7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代码</a:t>
            </a:r>
            <a:endParaRPr lang="zh-CN" altLang="en-US" sz="2000" dirty="0">
              <a:solidFill>
                <a:schemeClr val="accent5">
                  <a:lumMod val="7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454117" y="378100"/>
            <a:ext cx="106333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2000" dirty="0" smtClean="0">
                <a:solidFill>
                  <a:schemeClr val="accent5">
                    <a:lumMod val="7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输出</a:t>
            </a:r>
            <a:endParaRPr lang="zh-CN" altLang="en-US" sz="2000" dirty="0">
              <a:solidFill>
                <a:schemeClr val="accent5">
                  <a:lumMod val="7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55098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err="1" smtClean="0"/>
              <a:t>parfeval</a:t>
            </a:r>
            <a:r>
              <a:rPr lang="en-US" altLang="zh-CN" dirty="0" smtClean="0"/>
              <a:t>()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2137483" y="68008"/>
            <a:ext cx="6835067" cy="6057900"/>
          </a:xfrm>
        </p:spPr>
        <p:txBody>
          <a:bodyPr/>
          <a:lstStyle/>
          <a:p>
            <a:r>
              <a:rPr lang="zh-CN" altLang="en-US" dirty="0" smtClean="0"/>
              <a:t>可将回调函数输出按顺序保存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2008244" y="378100"/>
            <a:ext cx="106333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2000" dirty="0" smtClean="0">
                <a:solidFill>
                  <a:schemeClr val="accent5">
                    <a:lumMod val="7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代码</a:t>
            </a:r>
            <a:endParaRPr lang="zh-CN" altLang="en-US" sz="2000" dirty="0">
              <a:solidFill>
                <a:schemeClr val="accent5">
                  <a:lumMod val="7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454117" y="378100"/>
            <a:ext cx="106333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2000" dirty="0" smtClean="0">
                <a:solidFill>
                  <a:schemeClr val="accent5">
                    <a:lumMod val="7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输出</a:t>
            </a:r>
            <a:endParaRPr lang="zh-CN" altLang="en-US" sz="2000" dirty="0">
              <a:solidFill>
                <a:schemeClr val="accent5">
                  <a:lumMod val="7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7483" y="778210"/>
            <a:ext cx="4283204" cy="6012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4326" y="778210"/>
            <a:ext cx="2471331" cy="2628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89069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/>
              <a:t>GPU</a:t>
            </a:r>
            <a:r>
              <a:rPr lang="zh-CN" altLang="en-US" dirty="0" smtClean="0"/>
              <a:t>编程</a:t>
            </a:r>
            <a:endParaRPr lang="zh-CN" altLang="en-US" dirty="0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 smtClean="0"/>
              <a:t>3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02582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查看</a:t>
            </a:r>
            <a:r>
              <a:rPr lang="en-US" altLang="zh-CN" dirty="0" smtClean="0"/>
              <a:t>GPU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>
          <a:xfrm>
            <a:off x="2137483" y="191472"/>
            <a:ext cx="6835067" cy="6057900"/>
          </a:xfrm>
        </p:spPr>
        <p:txBody>
          <a:bodyPr/>
          <a:lstStyle/>
          <a:p>
            <a:r>
              <a:rPr lang="en-US" altLang="zh-CN" dirty="0" smtClean="0"/>
              <a:t>MATLAB</a:t>
            </a:r>
            <a:r>
              <a:rPr lang="zh-CN" altLang="en-US" dirty="0" smtClean="0"/>
              <a:t>提供了方便的</a:t>
            </a:r>
            <a:r>
              <a:rPr lang="en-US" altLang="zh-CN" dirty="0" smtClean="0"/>
              <a:t>GPU</a:t>
            </a:r>
            <a:r>
              <a:rPr lang="zh-CN" altLang="en-US" dirty="0" smtClean="0"/>
              <a:t>计算接口，利用支持</a:t>
            </a:r>
            <a:r>
              <a:rPr lang="en-US" altLang="zh-CN" dirty="0" smtClean="0"/>
              <a:t>CUDA</a:t>
            </a:r>
            <a:r>
              <a:rPr lang="zh-CN" altLang="en-US" dirty="0" smtClean="0"/>
              <a:t>的</a:t>
            </a:r>
            <a:r>
              <a:rPr lang="en-US" altLang="zh-CN" dirty="0" smtClean="0"/>
              <a:t>GPU</a:t>
            </a:r>
            <a:r>
              <a:rPr lang="zh-CN" altLang="en-US" dirty="0" smtClean="0"/>
              <a:t>进行运算</a:t>
            </a:r>
            <a:endParaRPr lang="en-US" altLang="zh-CN" dirty="0" smtClean="0"/>
          </a:p>
          <a:p>
            <a:r>
              <a:rPr lang="zh-CN" altLang="en-US" dirty="0" smtClean="0"/>
              <a:t>查看本机是否支持</a:t>
            </a:r>
            <a:r>
              <a:rPr lang="en-US" altLang="zh-CN" dirty="0" smtClean="0"/>
              <a:t>GPU</a:t>
            </a:r>
            <a:r>
              <a:rPr lang="zh-CN" altLang="en-US" dirty="0" smtClean="0"/>
              <a:t>计算</a:t>
            </a: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pPr marL="0" indent="0">
              <a:buNone/>
            </a:pPr>
            <a:endParaRPr lang="en-US" altLang="zh-CN" sz="1600" dirty="0" smtClean="0"/>
          </a:p>
          <a:p>
            <a:pPr marL="0" indent="0">
              <a:buNone/>
            </a:pPr>
            <a:endParaRPr lang="en-US" altLang="zh-CN" sz="800" dirty="0" smtClean="0"/>
          </a:p>
          <a:p>
            <a:r>
              <a:rPr lang="zh-CN" altLang="en-US" dirty="0" smtClean="0"/>
              <a:t>若没有</a:t>
            </a:r>
            <a:r>
              <a:rPr lang="en-US" altLang="zh-CN" dirty="0" smtClean="0"/>
              <a:t>GPU</a:t>
            </a:r>
            <a:r>
              <a:rPr lang="zh-CN" altLang="en-US" dirty="0" smtClean="0"/>
              <a:t>则会报错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4108" y="1852866"/>
            <a:ext cx="4838095" cy="223809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8630" y="1852866"/>
            <a:ext cx="1961905" cy="119047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文本框 7"/>
          <p:cNvSpPr txBox="1"/>
          <p:nvPr/>
        </p:nvSpPr>
        <p:spPr>
          <a:xfrm>
            <a:off x="2057830" y="1411407"/>
            <a:ext cx="106333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2000" dirty="0" smtClean="0">
                <a:solidFill>
                  <a:schemeClr val="accent5">
                    <a:lumMod val="7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代码</a:t>
            </a:r>
            <a:endParaRPr lang="zh-CN" altLang="en-US" sz="2000" dirty="0">
              <a:solidFill>
                <a:schemeClr val="accent5">
                  <a:lumMod val="7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100535" y="1411407"/>
            <a:ext cx="106333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2000" dirty="0" smtClean="0">
                <a:solidFill>
                  <a:schemeClr val="accent5">
                    <a:lumMod val="7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输出</a:t>
            </a:r>
            <a:endParaRPr lang="zh-CN" altLang="en-US" sz="2000" dirty="0">
              <a:solidFill>
                <a:schemeClr val="accent5">
                  <a:lumMod val="7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4108" y="4701157"/>
            <a:ext cx="3396178" cy="210239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文本框 9"/>
          <p:cNvSpPr txBox="1"/>
          <p:nvPr/>
        </p:nvSpPr>
        <p:spPr>
          <a:xfrm>
            <a:off x="3490468" y="4593449"/>
            <a:ext cx="106333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2000" dirty="0" smtClean="0">
                <a:solidFill>
                  <a:schemeClr val="accent5">
                    <a:lumMod val="7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输出</a:t>
            </a:r>
            <a:endParaRPr lang="zh-CN" altLang="en-US" sz="2000" dirty="0">
              <a:solidFill>
                <a:schemeClr val="accent5">
                  <a:lumMod val="7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10138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/>
              <a:t>GPU</a:t>
            </a:r>
            <a:r>
              <a:rPr lang="zh-CN" altLang="en-US" dirty="0" smtClean="0"/>
              <a:t>计算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 smtClean="0"/>
              <a:t>将变量转换为</a:t>
            </a:r>
            <a:r>
              <a:rPr lang="en-US" altLang="zh-CN" dirty="0" smtClean="0"/>
              <a:t>GPU</a:t>
            </a:r>
            <a:r>
              <a:rPr lang="zh-CN" altLang="en-US" dirty="0" smtClean="0"/>
              <a:t>数组便可直接利用</a:t>
            </a:r>
            <a:r>
              <a:rPr lang="en-US" altLang="zh-CN" dirty="0" smtClean="0"/>
              <a:t>GPU</a:t>
            </a:r>
            <a:r>
              <a:rPr lang="zh-CN" altLang="en-US" dirty="0" smtClean="0"/>
              <a:t>完成计算（支持绝大部分自带的计算函数）</a:t>
            </a:r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2587" y="3286706"/>
            <a:ext cx="3733333" cy="325714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3065" y="3707518"/>
            <a:ext cx="2209524" cy="86666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7526" y="1287994"/>
            <a:ext cx="2200000" cy="26666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72587" y="1287994"/>
            <a:ext cx="2933333" cy="175238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文本框 7"/>
          <p:cNvSpPr txBox="1"/>
          <p:nvPr/>
        </p:nvSpPr>
        <p:spPr>
          <a:xfrm>
            <a:off x="1910338" y="1191460"/>
            <a:ext cx="106333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2000" dirty="0" smtClean="0">
                <a:solidFill>
                  <a:schemeClr val="accent5">
                    <a:lumMod val="7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代码</a:t>
            </a:r>
            <a:endParaRPr lang="zh-CN" altLang="en-US" sz="2000" dirty="0">
              <a:solidFill>
                <a:schemeClr val="accent5">
                  <a:lumMod val="7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591684" y="1191460"/>
            <a:ext cx="106333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2000" dirty="0" smtClean="0">
                <a:solidFill>
                  <a:schemeClr val="accent5">
                    <a:lumMod val="7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输出</a:t>
            </a:r>
            <a:endParaRPr lang="zh-CN" altLang="en-US" sz="2000" dirty="0">
              <a:solidFill>
                <a:schemeClr val="accent5">
                  <a:lumMod val="7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910338" y="3176655"/>
            <a:ext cx="106333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2000" dirty="0" smtClean="0">
                <a:solidFill>
                  <a:schemeClr val="accent5">
                    <a:lumMod val="7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代码</a:t>
            </a:r>
            <a:endParaRPr lang="zh-CN" altLang="en-US" sz="2000" dirty="0">
              <a:solidFill>
                <a:schemeClr val="accent5">
                  <a:lumMod val="7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429884" y="3223549"/>
            <a:ext cx="106333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2000" dirty="0" smtClean="0">
                <a:solidFill>
                  <a:schemeClr val="accent5">
                    <a:lumMod val="7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输出</a:t>
            </a:r>
            <a:endParaRPr lang="zh-CN" altLang="en-US" sz="2000" dirty="0">
              <a:solidFill>
                <a:schemeClr val="accent5">
                  <a:lumMod val="7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58940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/>
              <a:t>GPU</a:t>
            </a:r>
            <a:r>
              <a:rPr lang="zh-CN" altLang="en-US" dirty="0" smtClean="0"/>
              <a:t>计算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 smtClean="0"/>
              <a:t>利用</a:t>
            </a:r>
            <a:r>
              <a:rPr lang="en-US" altLang="zh-CN" dirty="0" err="1" smtClean="0"/>
              <a:t>arrayfun</a:t>
            </a:r>
            <a:r>
              <a:rPr lang="en-US" altLang="zh-CN" dirty="0" smtClean="0"/>
              <a:t>()</a:t>
            </a:r>
            <a:r>
              <a:rPr lang="zh-CN" altLang="en-US" dirty="0" smtClean="0"/>
              <a:t>在</a:t>
            </a:r>
            <a:r>
              <a:rPr lang="en-US" altLang="zh-CN" dirty="0" smtClean="0"/>
              <a:t>GPU</a:t>
            </a:r>
            <a:r>
              <a:rPr lang="zh-CN" altLang="en-US" dirty="0" smtClean="0"/>
              <a:t>上并行执行逐元素操作的函数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0481" y="4077460"/>
            <a:ext cx="5742857" cy="173333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4913" y="5950806"/>
            <a:ext cx="2238095" cy="25714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4913" y="1430160"/>
            <a:ext cx="4314286" cy="176190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24913" y="3294820"/>
            <a:ext cx="2276190" cy="24761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文本框 7"/>
          <p:cNvSpPr txBox="1"/>
          <p:nvPr/>
        </p:nvSpPr>
        <p:spPr>
          <a:xfrm>
            <a:off x="2021709" y="1327405"/>
            <a:ext cx="106333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2000" dirty="0" smtClean="0">
                <a:solidFill>
                  <a:schemeClr val="accent5">
                    <a:lumMod val="7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代码</a:t>
            </a:r>
            <a:endParaRPr lang="zh-CN" altLang="en-US" sz="2000" dirty="0">
              <a:solidFill>
                <a:schemeClr val="accent5">
                  <a:lumMod val="7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021709" y="3169496"/>
            <a:ext cx="106333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2000" dirty="0" smtClean="0">
                <a:solidFill>
                  <a:schemeClr val="accent5">
                    <a:lumMod val="7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输出</a:t>
            </a:r>
            <a:endParaRPr lang="zh-CN" altLang="en-US" sz="2000" dirty="0">
              <a:solidFill>
                <a:schemeClr val="accent5">
                  <a:lumMod val="7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021709" y="3986928"/>
            <a:ext cx="106333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2000" dirty="0" smtClean="0">
                <a:solidFill>
                  <a:schemeClr val="accent5">
                    <a:lumMod val="7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代码</a:t>
            </a:r>
            <a:endParaRPr lang="zh-CN" altLang="en-US" sz="2000" dirty="0">
              <a:solidFill>
                <a:schemeClr val="accent5">
                  <a:lumMod val="7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021709" y="5829019"/>
            <a:ext cx="106333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2000" dirty="0" smtClean="0">
                <a:solidFill>
                  <a:schemeClr val="accent5">
                    <a:lumMod val="7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输出</a:t>
            </a:r>
            <a:endParaRPr lang="zh-CN" altLang="en-US" sz="2000" dirty="0">
              <a:solidFill>
                <a:schemeClr val="accent5">
                  <a:lumMod val="7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83948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异步编程</a:t>
            </a:r>
            <a:endParaRPr lang="zh-CN" altLang="en-US" dirty="0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 smtClean="0"/>
              <a:t>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69866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/>
              <p:cNvSpPr txBox="1"/>
              <p:nvPr/>
            </p:nvSpPr>
            <p:spPr>
              <a:xfrm>
                <a:off x="576420" y="450376"/>
                <a:ext cx="7947904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30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任务目标：用</a:t>
                </a:r>
                <a:r>
                  <a:rPr lang="en-US" altLang="zh-CN" sz="30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MATLAB</a:t>
                </a:r>
                <a:r>
                  <a:rPr lang="zh-CN" altLang="en-US" sz="30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实现拼图游戏</a:t>
                </a:r>
                <a:endParaRPr lang="en-US" altLang="zh-CN" sz="3000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endParaRPr lang="en-US" altLang="zh-CN" sz="3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270000" indent="-360000"/>
                <a:r>
                  <a:rPr lang="en-US" altLang="zh-CN" sz="2400" dirty="0"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1</a:t>
                </a:r>
                <a:r>
                  <a:rPr lang="en-US" altLang="zh-CN" sz="2400" dirty="0" smtClean="0"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. </a:t>
                </a:r>
                <a:r>
                  <a:rPr lang="zh-CN" altLang="en-US" sz="2400" dirty="0" smtClean="0"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生成</a:t>
                </a:r>
                <a14:m>
                  <m:oMath xmlns:m="http://schemas.openxmlformats.org/officeDocument/2006/math">
                    <m:r>
                      <a:rPr lang="en-US" altLang="zh-CN" sz="2400" b="0" i="0" smtClean="0"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 </m:t>
                    </m:r>
                    <m:sSup>
                      <m:sSupPr>
                        <m:ctrlPr>
                          <a:rPr lang="en-US" altLang="zh-CN" sz="2400" i="1" smtClean="0">
                            <a:latin typeface="Cambria Math" panose="02040503050406030204" pitchFamily="18" charset="0"/>
                            <a:ea typeface="微软雅黑 Light" panose="020B0502040204020203" pitchFamily="34" charset="-122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 Light" panose="020B0502040204020203" pitchFamily="34" charset="-122"/>
                          </a:rPr>
                          <m:t>𝑛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 Light" panose="020B0502040204020203" pitchFamily="34" charset="-122"/>
                          </a:rPr>
                          <m:t>2</m:t>
                        </m:r>
                      </m:sup>
                    </m:sSup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−1 </m:t>
                    </m:r>
                  </m:oMath>
                </a14:m>
                <a:r>
                  <a:rPr lang="zh-CN" altLang="en-US" sz="2400" dirty="0" smtClean="0"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个按钮，点击任一个按钮可使之移动到空白区域（采用纯代码编写）</a:t>
                </a:r>
                <a:endParaRPr lang="zh-CN" altLang="en-US" sz="2400" dirty="0"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</mc:Choice>
        <mc:Fallback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420" y="450376"/>
                <a:ext cx="7947904" cy="1754326"/>
              </a:xfrm>
              <a:prstGeom prst="rect">
                <a:avLst/>
              </a:prstGeom>
              <a:blipFill rotWithShape="0">
                <a:blip r:embed="rId3"/>
                <a:stretch>
                  <a:fillRect l="-1842" t="-4514" b="-694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8495" y="2772551"/>
            <a:ext cx="2520000" cy="295390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3364" y="2772550"/>
            <a:ext cx="2520000" cy="2953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140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576420" y="450376"/>
            <a:ext cx="794790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任务目标：用</a:t>
            </a:r>
            <a:r>
              <a:rPr lang="en-US" altLang="zh-CN" sz="3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MATLAB</a:t>
            </a:r>
            <a:r>
              <a:rPr lang="zh-CN" altLang="en-US" sz="3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实现拼图游戏</a:t>
            </a:r>
            <a:endParaRPr lang="en-US" altLang="zh-CN" sz="3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3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06000" indent="-360000"/>
            <a:r>
              <a:rPr lang="en-US" altLang="zh-CN" sz="24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2. </a:t>
            </a:r>
            <a:r>
              <a:rPr lang="zh-CN" altLang="en-US" sz="24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点击“载入图片”选项，可打开图片并使之填充至按钮上</a:t>
            </a:r>
            <a:endParaRPr lang="zh-CN" altLang="en-US" sz="24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/>
          <a:srcRect l="8984" t="4965" r="71099" b="60372"/>
          <a:stretch/>
        </p:blipFill>
        <p:spPr>
          <a:xfrm>
            <a:off x="339354" y="2669086"/>
            <a:ext cx="2520000" cy="292379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2910" y="3221293"/>
            <a:ext cx="2985726" cy="181938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2192" y="2665103"/>
            <a:ext cx="2520000" cy="2931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459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576420" y="450376"/>
            <a:ext cx="794790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任务目标：用</a:t>
            </a:r>
            <a:r>
              <a:rPr lang="en-US" altLang="zh-CN" sz="3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MATLAB</a:t>
            </a:r>
            <a:r>
              <a:rPr lang="zh-CN" altLang="en-US" sz="3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实现拼图游戏</a:t>
            </a:r>
            <a:endParaRPr lang="en-US" altLang="zh-CN" sz="3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3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06000" indent="-360000"/>
            <a:r>
              <a:rPr lang="en-US" altLang="zh-CN" sz="24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3. </a:t>
            </a:r>
            <a:r>
              <a:rPr lang="zh-CN" altLang="en-US" sz="24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点击“随机重置”</a:t>
            </a:r>
            <a:r>
              <a:rPr lang="zh-CN" altLang="en-US" sz="2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选项</a:t>
            </a:r>
            <a:r>
              <a:rPr lang="zh-CN" altLang="en-US" sz="24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，可随机打乱按钮的位置（保证打乱后的顺序是可还原的）</a:t>
            </a:r>
            <a:endParaRPr lang="zh-CN" altLang="en-US" sz="24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/>
          <a:srcRect l="9131" t="4654" r="71011" b="60372"/>
          <a:stretch/>
        </p:blipFill>
        <p:spPr>
          <a:xfrm>
            <a:off x="1251439" y="2815004"/>
            <a:ext cx="2520000" cy="295875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8554" y="2815004"/>
            <a:ext cx="2520000" cy="2931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281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576420" y="450376"/>
            <a:ext cx="794790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任务目标：用</a:t>
            </a:r>
            <a:r>
              <a:rPr lang="en-US" altLang="zh-CN" sz="3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MATLAB</a:t>
            </a:r>
            <a:r>
              <a:rPr lang="zh-CN" altLang="en-US" sz="3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实现拼图游戏</a:t>
            </a:r>
            <a:endParaRPr lang="en-US" altLang="zh-CN" sz="3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3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06000" indent="-360000"/>
            <a:r>
              <a:rPr lang="en-US" altLang="zh-CN" sz="24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4. </a:t>
            </a:r>
            <a:r>
              <a:rPr lang="zh-CN" altLang="en-US" sz="24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点击“重设块数”</a:t>
            </a:r>
            <a:r>
              <a:rPr lang="zh-CN" altLang="en-US" sz="2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选项</a:t>
            </a:r>
            <a:r>
              <a:rPr lang="zh-CN" altLang="en-US" sz="24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，可重新设置按钮的数量</a:t>
            </a:r>
            <a:endParaRPr lang="zh-CN" altLang="en-US" sz="24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/>
          <a:srcRect l="9131" t="4610" r="70834" b="60372"/>
          <a:stretch/>
        </p:blipFill>
        <p:spPr>
          <a:xfrm>
            <a:off x="795086" y="2701759"/>
            <a:ext cx="2520000" cy="293628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8954" y="3661874"/>
            <a:ext cx="1682836" cy="101605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5658" y="2701759"/>
            <a:ext cx="2520000" cy="2931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401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576420" y="450376"/>
            <a:ext cx="794790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任务目标：用</a:t>
            </a:r>
            <a:r>
              <a:rPr lang="en-US" altLang="zh-CN" sz="3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MATLAB</a:t>
            </a:r>
            <a:r>
              <a:rPr lang="zh-CN" altLang="en-US" sz="3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实现拼图游戏</a:t>
            </a:r>
            <a:endParaRPr lang="en-US" altLang="zh-CN" sz="3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3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06000" indent="-360000"/>
            <a:r>
              <a:rPr lang="en-US" altLang="zh-CN" sz="24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5. </a:t>
            </a:r>
            <a:r>
              <a:rPr lang="zh-CN" altLang="en-US" sz="24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点击“自动游戏”</a:t>
            </a:r>
            <a:r>
              <a:rPr lang="zh-CN" altLang="en-US" sz="2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选项</a:t>
            </a:r>
            <a:r>
              <a:rPr lang="zh-CN" altLang="en-US" sz="24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，可自动对当前乱序进行逐步还原（采用</a:t>
            </a:r>
            <a:r>
              <a:rPr lang="en-US" altLang="zh-CN" sz="24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A</a:t>
            </a:r>
            <a:r>
              <a:rPr lang="zh-CN" altLang="en-US" sz="24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星算法实现）</a:t>
            </a:r>
            <a:endParaRPr lang="zh-CN" altLang="en-US" sz="24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/>
          <a:srcRect l="9102" t="4698" r="70922" b="60727"/>
          <a:stretch/>
        </p:blipFill>
        <p:spPr>
          <a:xfrm>
            <a:off x="1314451" y="2707217"/>
            <a:ext cx="2520000" cy="290769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5867" y="2683145"/>
            <a:ext cx="2520000" cy="2931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192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576420" y="450376"/>
            <a:ext cx="7947904" cy="4867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任务目标：用</a:t>
            </a:r>
            <a:r>
              <a:rPr lang="en-US" altLang="zh-CN" sz="3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MATLAB</a:t>
            </a:r>
            <a:r>
              <a:rPr lang="zh-CN" altLang="en-US" sz="3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实现拼图游戏</a:t>
            </a:r>
            <a:endParaRPr lang="en-US" altLang="zh-CN" sz="3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3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06000" indent="-360000">
              <a:spcAft>
                <a:spcPts val="1000"/>
              </a:spcAft>
            </a:pPr>
            <a:r>
              <a:rPr lang="zh-CN" altLang="en-US" sz="24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涉及函数：</a:t>
            </a:r>
            <a:endParaRPr lang="en-US" altLang="zh-CN" sz="2400" dirty="0" smtClean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306000" indent="-360000">
              <a:spcAft>
                <a:spcPts val="1000"/>
              </a:spcAft>
            </a:pPr>
            <a:r>
              <a:rPr lang="en-US" altLang="zh-CN" sz="24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figure()	</a:t>
            </a:r>
            <a:r>
              <a:rPr lang="zh-CN" altLang="en-US" sz="24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创建窗口</a:t>
            </a:r>
            <a:endParaRPr lang="en-US" altLang="zh-CN" sz="2400" dirty="0" smtClean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306000" indent="-360000">
              <a:spcAft>
                <a:spcPts val="1000"/>
              </a:spcAft>
            </a:pPr>
            <a:r>
              <a:rPr lang="en-US" altLang="zh-CN" sz="2400" dirty="0" err="1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uimenu</a:t>
            </a:r>
            <a:r>
              <a:rPr lang="en-US" altLang="zh-CN" sz="24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()	</a:t>
            </a:r>
            <a:r>
              <a:rPr lang="zh-CN" altLang="en-US" sz="24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创建菜单</a:t>
            </a:r>
            <a:endParaRPr lang="en-US" altLang="zh-CN" sz="2400" dirty="0" smtClean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306000" indent="-360000">
              <a:spcAft>
                <a:spcPts val="1000"/>
              </a:spcAft>
            </a:pPr>
            <a:r>
              <a:rPr lang="en-US" altLang="zh-CN" sz="2400" dirty="0" err="1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uicontrol</a:t>
            </a:r>
            <a:r>
              <a:rPr lang="en-US" altLang="zh-CN" sz="24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()	</a:t>
            </a:r>
            <a:r>
              <a:rPr lang="zh-CN" altLang="en-US" sz="24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创建按钮</a:t>
            </a:r>
            <a:endParaRPr lang="en-US" altLang="zh-CN" sz="2400" dirty="0" smtClean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306000" indent="-360000">
              <a:spcAft>
                <a:spcPts val="1000"/>
              </a:spcAft>
            </a:pPr>
            <a:r>
              <a:rPr lang="en-US" altLang="zh-CN" sz="2400" dirty="0" err="1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uigetfile</a:t>
            </a:r>
            <a:r>
              <a:rPr lang="en-US" altLang="zh-CN" sz="24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()	</a:t>
            </a:r>
            <a:r>
              <a:rPr lang="zh-CN" altLang="en-US" sz="24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打开文件对话框</a:t>
            </a:r>
            <a:endParaRPr lang="en-US" altLang="zh-CN" sz="2400" dirty="0" smtClean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306000" indent="-360000">
              <a:spcAft>
                <a:spcPts val="1000"/>
              </a:spcAft>
            </a:pPr>
            <a:r>
              <a:rPr lang="en-US" altLang="zh-CN" sz="2400" dirty="0" err="1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imread</a:t>
            </a:r>
            <a:r>
              <a:rPr lang="en-US" altLang="zh-CN" sz="24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()	</a:t>
            </a:r>
            <a:r>
              <a:rPr lang="zh-CN" altLang="en-US" sz="24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读取图片</a:t>
            </a:r>
            <a:endParaRPr lang="en-US" altLang="zh-CN" sz="2400" dirty="0" smtClean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306000" indent="-360000">
              <a:spcAft>
                <a:spcPts val="1000"/>
              </a:spcAft>
            </a:pPr>
            <a:r>
              <a:rPr lang="en-US" altLang="zh-CN" sz="2400" dirty="0" err="1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imresize</a:t>
            </a:r>
            <a:r>
              <a:rPr lang="en-US" altLang="zh-CN" sz="24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()	</a:t>
            </a:r>
            <a:r>
              <a:rPr lang="zh-CN" altLang="en-US" sz="24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改变图片尺寸</a:t>
            </a:r>
            <a:endParaRPr lang="en-US" altLang="zh-CN" sz="2400" dirty="0" smtClean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306000" indent="-360000">
              <a:spcAft>
                <a:spcPts val="1000"/>
              </a:spcAft>
            </a:pPr>
            <a:r>
              <a:rPr lang="en-US" altLang="zh-CN" sz="2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</a:t>
            </a:r>
            <a:r>
              <a:rPr lang="en-US" altLang="zh-CN" sz="24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ause()	</a:t>
            </a:r>
            <a:r>
              <a:rPr lang="zh-CN" altLang="en-US" sz="24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暂停（用于逐帧显示按钮移动过程）</a:t>
            </a:r>
            <a:endParaRPr lang="zh-CN" altLang="en-US" sz="24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80987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回调函数</a:t>
            </a:r>
            <a:endParaRPr lang="en-US" altLang="zh-CN" dirty="0" smtClean="0"/>
          </a:p>
          <a:p>
            <a:r>
              <a:rPr lang="zh-CN" altLang="en-US" dirty="0" smtClean="0"/>
              <a:t>的中断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 smtClean="0"/>
              <a:t>图形窗口对象的</a:t>
            </a:r>
            <a:r>
              <a:rPr lang="en-US" altLang="zh-CN" dirty="0" err="1" smtClean="0"/>
              <a:t>BusyAction</a:t>
            </a:r>
            <a:r>
              <a:rPr lang="zh-CN" altLang="en-US" dirty="0" smtClean="0"/>
              <a:t>和</a:t>
            </a:r>
            <a:r>
              <a:rPr lang="en-US" altLang="zh-CN" dirty="0" smtClean="0"/>
              <a:t>Interruptible</a:t>
            </a:r>
            <a:r>
              <a:rPr lang="zh-CN" altLang="en-US" dirty="0" smtClean="0"/>
              <a:t>属性控制其回调函数的中断处理方式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在控件</a:t>
            </a:r>
            <a:r>
              <a:rPr lang="en-US" altLang="zh-CN" dirty="0" smtClean="0"/>
              <a:t>B</a:t>
            </a:r>
            <a:r>
              <a:rPr lang="zh-CN" altLang="en-US" dirty="0" smtClean="0"/>
              <a:t>的回调函数执行时执行</a:t>
            </a:r>
            <a:r>
              <a:rPr lang="en-US" altLang="zh-CN" dirty="0" smtClean="0"/>
              <a:t>A</a:t>
            </a:r>
            <a:r>
              <a:rPr lang="zh-CN" altLang="en-US" dirty="0" smtClean="0"/>
              <a:t>的回调函数：</a:t>
            </a:r>
            <a:endParaRPr lang="en-US" altLang="zh-CN" dirty="0" smtClean="0"/>
          </a:p>
          <a:p>
            <a:pPr>
              <a:buFont typeface="Wingdings" panose="05000000000000000000" pitchFamily="2" charset="2"/>
              <a:buChar char="ü"/>
            </a:pPr>
            <a:r>
              <a:rPr lang="zh-CN" altLang="en-US" sz="2000" dirty="0" smtClean="0"/>
              <a:t>若</a:t>
            </a:r>
            <a:r>
              <a:rPr lang="en-US" altLang="zh-CN" sz="2000" dirty="0" smtClean="0"/>
              <a:t>B</a:t>
            </a:r>
            <a:r>
              <a:rPr lang="zh-CN" altLang="en-US" sz="2000" dirty="0" smtClean="0"/>
              <a:t>的</a:t>
            </a:r>
            <a:r>
              <a:rPr lang="en-US" altLang="zh-CN" sz="2000" dirty="0" smtClean="0"/>
              <a:t>Interruptible</a:t>
            </a:r>
            <a:r>
              <a:rPr lang="zh-CN" altLang="en-US" sz="2000" dirty="0" smtClean="0"/>
              <a:t>为</a:t>
            </a:r>
            <a:r>
              <a:rPr lang="en-US" altLang="zh-CN" sz="2000" dirty="0">
                <a:solidFill>
                  <a:srgbClr val="0000FF"/>
                </a:solidFill>
              </a:rPr>
              <a:t>‘o</a:t>
            </a:r>
            <a:r>
              <a:rPr lang="en-US" altLang="zh-CN" sz="2000" dirty="0" smtClean="0">
                <a:solidFill>
                  <a:srgbClr val="0000FF"/>
                </a:solidFill>
              </a:rPr>
              <a:t>n’</a:t>
            </a:r>
            <a:r>
              <a:rPr lang="zh-CN" altLang="en-US" sz="2000" dirty="0" smtClean="0"/>
              <a:t>，则</a:t>
            </a:r>
            <a:r>
              <a:rPr lang="en-US" altLang="zh-CN" sz="2000" dirty="0" smtClean="0"/>
              <a:t>A</a:t>
            </a:r>
            <a:r>
              <a:rPr lang="zh-CN" altLang="en-US" sz="2000" dirty="0" smtClean="0"/>
              <a:t>的回调函数抢占执行；</a:t>
            </a:r>
            <a:endParaRPr lang="en-US" altLang="zh-CN" sz="2000" dirty="0" smtClean="0"/>
          </a:p>
          <a:p>
            <a:pPr>
              <a:buFont typeface="Wingdings" panose="05000000000000000000" pitchFamily="2" charset="2"/>
              <a:buChar char="ü"/>
            </a:pPr>
            <a:r>
              <a:rPr lang="zh-CN" altLang="en-US" sz="2000" dirty="0" smtClean="0"/>
              <a:t>若</a:t>
            </a:r>
            <a:r>
              <a:rPr lang="en-US" altLang="zh-CN" sz="2000" dirty="0" smtClean="0"/>
              <a:t>B</a:t>
            </a:r>
            <a:r>
              <a:rPr lang="zh-CN" altLang="en-US" sz="2000" dirty="0" smtClean="0"/>
              <a:t>的</a:t>
            </a:r>
            <a:r>
              <a:rPr lang="en-US" altLang="zh-CN" sz="2000" dirty="0" smtClean="0"/>
              <a:t>Interruptible</a:t>
            </a:r>
            <a:r>
              <a:rPr lang="zh-CN" altLang="en-US" sz="2000" dirty="0" smtClean="0"/>
              <a:t>为</a:t>
            </a:r>
            <a:r>
              <a:rPr lang="en-US" altLang="zh-CN" sz="2000" dirty="0" smtClean="0">
                <a:solidFill>
                  <a:srgbClr val="0000FF"/>
                </a:solidFill>
              </a:rPr>
              <a:t>‘off</a:t>
            </a:r>
            <a:r>
              <a:rPr lang="en-US" altLang="zh-CN" sz="2000" dirty="0">
                <a:solidFill>
                  <a:srgbClr val="0000FF"/>
                </a:solidFill>
              </a:rPr>
              <a:t>’</a:t>
            </a:r>
            <a:r>
              <a:rPr lang="zh-CN" altLang="en-US" sz="2000" dirty="0" smtClean="0"/>
              <a:t>且</a:t>
            </a:r>
            <a:r>
              <a:rPr lang="en-US" altLang="zh-CN" sz="2000" dirty="0" smtClean="0"/>
              <a:t>A</a:t>
            </a:r>
            <a:r>
              <a:rPr lang="zh-CN" altLang="en-US" sz="2000" dirty="0" smtClean="0"/>
              <a:t>的</a:t>
            </a:r>
            <a:r>
              <a:rPr lang="en-US" altLang="zh-CN" sz="2000" dirty="0" err="1" smtClean="0"/>
              <a:t>BusyAction</a:t>
            </a:r>
            <a:r>
              <a:rPr lang="zh-CN" altLang="en-US" sz="2000" dirty="0" smtClean="0"/>
              <a:t>为</a:t>
            </a:r>
            <a:r>
              <a:rPr lang="en-US" altLang="zh-CN" sz="2000" dirty="0" smtClean="0">
                <a:solidFill>
                  <a:srgbClr val="0000FF"/>
                </a:solidFill>
              </a:rPr>
              <a:t>‘cancel</a:t>
            </a:r>
            <a:r>
              <a:rPr lang="en-US" altLang="zh-CN" sz="2000" dirty="0">
                <a:solidFill>
                  <a:srgbClr val="0000FF"/>
                </a:solidFill>
              </a:rPr>
              <a:t>’</a:t>
            </a:r>
            <a:r>
              <a:rPr lang="zh-CN" altLang="en-US" sz="2000" dirty="0" smtClean="0"/>
              <a:t>，则无视</a:t>
            </a:r>
            <a:r>
              <a:rPr lang="en-US" altLang="zh-CN" sz="2000" dirty="0" smtClean="0"/>
              <a:t>A</a:t>
            </a:r>
            <a:r>
              <a:rPr lang="zh-CN" altLang="en-US" sz="2000" dirty="0" smtClean="0"/>
              <a:t>的回调函数；</a:t>
            </a:r>
            <a:endParaRPr lang="en-US" altLang="zh-CN" sz="2000" dirty="0" smtClean="0"/>
          </a:p>
          <a:p>
            <a:pPr>
              <a:buFont typeface="Wingdings" panose="05000000000000000000" pitchFamily="2" charset="2"/>
              <a:buChar char="ü"/>
            </a:pPr>
            <a:r>
              <a:rPr lang="zh-CN" altLang="en-US" sz="2000" dirty="0" smtClean="0"/>
              <a:t>若</a:t>
            </a:r>
            <a:r>
              <a:rPr lang="en-US" altLang="zh-CN" sz="2000" dirty="0" smtClean="0"/>
              <a:t>B</a:t>
            </a:r>
            <a:r>
              <a:rPr lang="zh-CN" altLang="en-US" sz="2000" dirty="0" smtClean="0"/>
              <a:t>的</a:t>
            </a:r>
            <a:r>
              <a:rPr lang="en-US" altLang="zh-CN" sz="2000" dirty="0" smtClean="0"/>
              <a:t>Interruptible</a:t>
            </a:r>
            <a:r>
              <a:rPr lang="zh-CN" altLang="en-US" sz="2000" dirty="0" smtClean="0"/>
              <a:t>为</a:t>
            </a:r>
            <a:r>
              <a:rPr lang="en-US" altLang="zh-CN" sz="2000" dirty="0" smtClean="0">
                <a:solidFill>
                  <a:srgbClr val="0000FF"/>
                </a:solidFill>
              </a:rPr>
              <a:t>‘off</a:t>
            </a:r>
            <a:r>
              <a:rPr lang="en-US" altLang="zh-CN" sz="2000" dirty="0">
                <a:solidFill>
                  <a:srgbClr val="0000FF"/>
                </a:solidFill>
              </a:rPr>
              <a:t>’</a:t>
            </a:r>
            <a:r>
              <a:rPr lang="zh-CN" altLang="en-US" sz="2000" dirty="0" smtClean="0"/>
              <a:t>且</a:t>
            </a:r>
            <a:r>
              <a:rPr lang="en-US" altLang="zh-CN" sz="2000" dirty="0" smtClean="0"/>
              <a:t>A</a:t>
            </a:r>
            <a:r>
              <a:rPr lang="zh-CN" altLang="en-US" sz="2000" dirty="0" smtClean="0"/>
              <a:t>的</a:t>
            </a:r>
            <a:r>
              <a:rPr lang="en-US" altLang="zh-CN" sz="2000" dirty="0" err="1" smtClean="0"/>
              <a:t>BusyAction</a:t>
            </a:r>
            <a:r>
              <a:rPr lang="zh-CN" altLang="en-US" sz="2000" dirty="0" smtClean="0"/>
              <a:t>为</a:t>
            </a:r>
            <a:r>
              <a:rPr lang="en-US" altLang="zh-CN" sz="2000" dirty="0" smtClean="0">
                <a:solidFill>
                  <a:srgbClr val="0000FF"/>
                </a:solidFill>
              </a:rPr>
              <a:t>‘queue’</a:t>
            </a:r>
            <a:r>
              <a:rPr lang="zh-CN" altLang="en-US" sz="2000" dirty="0" smtClean="0"/>
              <a:t>，则</a:t>
            </a:r>
            <a:r>
              <a:rPr lang="en-US" altLang="zh-CN" sz="2000" dirty="0" smtClean="0"/>
              <a:t>A</a:t>
            </a:r>
            <a:r>
              <a:rPr lang="zh-CN" altLang="en-US" sz="2000" dirty="0" smtClean="0"/>
              <a:t>的回调函数在</a:t>
            </a:r>
            <a:r>
              <a:rPr lang="en-US" altLang="zh-CN" sz="2000" dirty="0" smtClean="0"/>
              <a:t>B</a:t>
            </a:r>
            <a:r>
              <a:rPr lang="zh-CN" altLang="en-US" sz="2000" dirty="0" smtClean="0"/>
              <a:t>的回调函数执行完再执行</a:t>
            </a:r>
            <a:endParaRPr lang="en-US" altLang="zh-CN" sz="2000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抢占的时机：回调函数调用</a:t>
            </a:r>
            <a:r>
              <a:rPr lang="en-US" altLang="zh-CN" dirty="0" err="1" smtClean="0"/>
              <a:t>drawnow</a:t>
            </a:r>
            <a:r>
              <a:rPr lang="en-US" altLang="zh-CN" dirty="0" smtClean="0"/>
              <a:t>()</a:t>
            </a:r>
            <a:r>
              <a:rPr lang="zh-CN" altLang="en-US" dirty="0" smtClean="0"/>
              <a:t>、</a:t>
            </a:r>
            <a:r>
              <a:rPr lang="en-US" altLang="zh-CN" dirty="0" smtClean="0"/>
              <a:t>pause()</a:t>
            </a:r>
            <a:r>
              <a:rPr lang="zh-CN" altLang="en-US" dirty="0" smtClean="0"/>
              <a:t>等函数时可以被其它回调函数抢占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22802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回调函数</a:t>
            </a:r>
            <a:endParaRPr lang="en-US" altLang="zh-CN" dirty="0"/>
          </a:p>
          <a:p>
            <a:r>
              <a:rPr lang="zh-CN" altLang="en-US" dirty="0"/>
              <a:t>的中断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>
          <a:xfrm>
            <a:off x="2137483" y="325620"/>
            <a:ext cx="6835067" cy="6057900"/>
          </a:xfrm>
        </p:spPr>
        <p:txBody>
          <a:bodyPr/>
          <a:lstStyle/>
          <a:p>
            <a:r>
              <a:rPr lang="zh-CN" altLang="en-US" dirty="0" smtClean="0"/>
              <a:t>按下按钮</a:t>
            </a:r>
            <a:r>
              <a:rPr lang="en-US" altLang="zh-CN" dirty="0" smtClean="0"/>
              <a:t>B</a:t>
            </a:r>
            <a:r>
              <a:rPr lang="zh-CN" altLang="en-US" dirty="0" smtClean="0"/>
              <a:t>后立即按下按钮</a:t>
            </a:r>
            <a:r>
              <a:rPr lang="en-US" altLang="zh-CN" dirty="0" smtClean="0"/>
              <a:t>A</a:t>
            </a:r>
            <a:r>
              <a:rPr lang="zh-CN" altLang="en-US" dirty="0" smtClean="0"/>
              <a:t>的三种情况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2030374" y="779173"/>
            <a:ext cx="7620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2000" dirty="0" smtClean="0">
                <a:solidFill>
                  <a:schemeClr val="accent5">
                    <a:lumMod val="7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代码</a:t>
            </a:r>
            <a:endParaRPr lang="zh-CN" altLang="en-US" sz="2000" dirty="0">
              <a:solidFill>
                <a:schemeClr val="accent5">
                  <a:lumMod val="7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8659" y="1206708"/>
            <a:ext cx="6547948" cy="556135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37861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回调函数</a:t>
            </a:r>
            <a:endParaRPr lang="en-US" altLang="zh-CN" dirty="0"/>
          </a:p>
          <a:p>
            <a:r>
              <a:rPr lang="zh-CN" altLang="en-US" dirty="0"/>
              <a:t>的中断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2165285" y="539330"/>
            <a:ext cx="174714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2000" dirty="0" smtClean="0">
                <a:solidFill>
                  <a:schemeClr val="accent5">
                    <a:lumMod val="7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设置</a:t>
            </a:r>
            <a:r>
              <a:rPr lang="en-US" altLang="zh-CN" sz="2000" dirty="0" smtClean="0">
                <a:solidFill>
                  <a:schemeClr val="accent5">
                    <a:lumMod val="7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</a:t>
            </a:r>
            <a:r>
              <a:rPr lang="zh-CN" altLang="en-US" sz="2000" dirty="0" smtClean="0">
                <a:solidFill>
                  <a:schemeClr val="accent5">
                    <a:lumMod val="7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（默认）</a:t>
            </a:r>
            <a:endParaRPr lang="zh-CN" altLang="en-US" sz="2000" dirty="0">
              <a:solidFill>
                <a:schemeClr val="accent5">
                  <a:lumMod val="7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780413" y="539330"/>
            <a:ext cx="174714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2000" dirty="0" smtClean="0">
                <a:solidFill>
                  <a:schemeClr val="accent5">
                    <a:lumMod val="7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输出</a:t>
            </a:r>
            <a:r>
              <a:rPr lang="en-US" altLang="zh-CN" sz="2000" dirty="0" smtClean="0">
                <a:solidFill>
                  <a:schemeClr val="accent5">
                    <a:lumMod val="7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</a:t>
            </a:r>
            <a:endParaRPr lang="zh-CN" altLang="en-US" sz="2000" dirty="0">
              <a:solidFill>
                <a:schemeClr val="accent5">
                  <a:lumMod val="7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165285" y="2737887"/>
            <a:ext cx="174714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2000" dirty="0" smtClean="0">
                <a:solidFill>
                  <a:schemeClr val="accent5">
                    <a:lumMod val="7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设置</a:t>
            </a:r>
            <a:r>
              <a:rPr lang="en-US" altLang="zh-CN" sz="2000" dirty="0" smtClean="0">
                <a:solidFill>
                  <a:schemeClr val="accent5">
                    <a:lumMod val="7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2</a:t>
            </a:r>
            <a:endParaRPr lang="zh-CN" altLang="en-US" sz="2000" dirty="0">
              <a:solidFill>
                <a:schemeClr val="accent5">
                  <a:lumMod val="7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780413" y="2737887"/>
            <a:ext cx="174714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2000" dirty="0" smtClean="0">
                <a:solidFill>
                  <a:schemeClr val="accent5">
                    <a:lumMod val="7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输出</a:t>
            </a:r>
            <a:r>
              <a:rPr lang="en-US" altLang="zh-CN" sz="2000" dirty="0" smtClean="0">
                <a:solidFill>
                  <a:schemeClr val="accent5">
                    <a:lumMod val="7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2</a:t>
            </a:r>
            <a:endParaRPr lang="zh-CN" altLang="en-US" sz="2000" dirty="0">
              <a:solidFill>
                <a:schemeClr val="accent5">
                  <a:lumMod val="7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165285" y="4936444"/>
            <a:ext cx="174714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2000" dirty="0" smtClean="0">
                <a:solidFill>
                  <a:schemeClr val="accent5">
                    <a:lumMod val="7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设置</a:t>
            </a:r>
            <a:r>
              <a:rPr lang="en-US" altLang="zh-CN" sz="2000" dirty="0" smtClean="0">
                <a:solidFill>
                  <a:schemeClr val="accent5">
                    <a:lumMod val="7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3</a:t>
            </a:r>
            <a:endParaRPr lang="zh-CN" altLang="en-US" sz="2000" dirty="0">
              <a:solidFill>
                <a:schemeClr val="accent5">
                  <a:lumMod val="7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5780413" y="4936444"/>
            <a:ext cx="174714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2000" dirty="0" smtClean="0">
                <a:solidFill>
                  <a:schemeClr val="accent5">
                    <a:lumMod val="7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输出</a:t>
            </a:r>
            <a:r>
              <a:rPr lang="en-US" altLang="zh-CN" sz="2000" dirty="0" smtClean="0">
                <a:solidFill>
                  <a:schemeClr val="accent5">
                    <a:lumMod val="7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3</a:t>
            </a:r>
            <a:endParaRPr lang="zh-CN" altLang="en-US" sz="2000" dirty="0">
              <a:solidFill>
                <a:schemeClr val="accent5">
                  <a:lumMod val="7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3659" y="1001713"/>
            <a:ext cx="2381372" cy="59058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4823" y="1001713"/>
            <a:ext cx="1962251" cy="86999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3659" y="3200270"/>
            <a:ext cx="2470277" cy="59058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4823" y="3200270"/>
            <a:ext cx="1943200" cy="86999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53659" y="5406641"/>
            <a:ext cx="2495678" cy="55247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04823" y="5406641"/>
            <a:ext cx="1987652" cy="53342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95480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程序等待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 smtClean="0"/>
              <a:t>利用</a:t>
            </a:r>
            <a:r>
              <a:rPr lang="en-US" altLang="zh-CN" dirty="0" err="1" smtClean="0"/>
              <a:t>waitfor</a:t>
            </a:r>
            <a:r>
              <a:rPr lang="en-US" altLang="zh-CN" dirty="0" smtClean="0"/>
              <a:t>()</a:t>
            </a:r>
            <a:r>
              <a:rPr lang="zh-CN" altLang="en-US" dirty="0" smtClean="0"/>
              <a:t>使程序进入等待，直至</a:t>
            </a:r>
            <a:r>
              <a:rPr lang="zh-CN" altLang="en-US" dirty="0"/>
              <a:t>图形窗口</a:t>
            </a:r>
            <a:r>
              <a:rPr lang="zh-CN" altLang="en-US" dirty="0" smtClean="0"/>
              <a:t>对象的某个属性被改变</a:t>
            </a:r>
            <a:endParaRPr lang="en-US" altLang="zh-CN" dirty="0" smtClean="0"/>
          </a:p>
          <a:p>
            <a:r>
              <a:rPr lang="zh-CN" altLang="en-US" dirty="0"/>
              <a:t>按下</a:t>
            </a:r>
            <a:r>
              <a:rPr lang="zh-CN" altLang="en-US" dirty="0" smtClean="0"/>
              <a:t>按钮</a:t>
            </a:r>
            <a:r>
              <a:rPr lang="en-US" altLang="zh-CN" dirty="0" smtClean="0"/>
              <a:t>B</a:t>
            </a:r>
            <a:r>
              <a:rPr lang="zh-CN" altLang="en-US" dirty="0" smtClean="0"/>
              <a:t>后，再按下按钮</a:t>
            </a:r>
            <a:r>
              <a:rPr lang="en-US" altLang="zh-CN" dirty="0" smtClean="0"/>
              <a:t>A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2030374" y="1750195"/>
            <a:ext cx="90769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2000" dirty="0" smtClean="0">
                <a:solidFill>
                  <a:schemeClr val="accent5">
                    <a:lumMod val="7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代码</a:t>
            </a:r>
            <a:r>
              <a:rPr lang="en-US" altLang="zh-CN" sz="2000" dirty="0" smtClean="0">
                <a:solidFill>
                  <a:schemeClr val="accent5">
                    <a:lumMod val="7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</a:t>
            </a:r>
            <a:endParaRPr lang="zh-CN" altLang="en-US" sz="2000" dirty="0">
              <a:solidFill>
                <a:schemeClr val="accent5">
                  <a:lumMod val="7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2475" y="2247741"/>
            <a:ext cx="6765081" cy="370598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8354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程序等待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2030374" y="356111"/>
            <a:ext cx="90769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2000" dirty="0" smtClean="0">
                <a:solidFill>
                  <a:schemeClr val="accent5">
                    <a:lumMod val="7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代码</a:t>
            </a:r>
            <a:r>
              <a:rPr lang="en-US" altLang="zh-CN" sz="2000" dirty="0" smtClean="0">
                <a:solidFill>
                  <a:schemeClr val="accent5">
                    <a:lumMod val="7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2</a:t>
            </a:r>
            <a:endParaRPr lang="zh-CN" altLang="en-US" sz="2000" dirty="0">
              <a:solidFill>
                <a:schemeClr val="accent5">
                  <a:lumMod val="7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2545" y="854875"/>
            <a:ext cx="5823249" cy="328946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2545" y="5041363"/>
            <a:ext cx="1962251" cy="86364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文本框 6"/>
          <p:cNvSpPr txBox="1"/>
          <p:nvPr/>
        </p:nvSpPr>
        <p:spPr>
          <a:xfrm>
            <a:off x="2030374" y="4479978"/>
            <a:ext cx="90769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2000" dirty="0" smtClean="0">
                <a:solidFill>
                  <a:schemeClr val="accent5">
                    <a:lumMod val="7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输出</a:t>
            </a:r>
            <a:endParaRPr lang="zh-CN" altLang="en-US" sz="2000" dirty="0">
              <a:solidFill>
                <a:schemeClr val="accent5">
                  <a:lumMod val="7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008418" y="5180797"/>
            <a:ext cx="26568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1600" dirty="0" err="1" smtClean="0">
                <a:solidFill>
                  <a:srgbClr val="FF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waitfor</a:t>
            </a:r>
            <a:r>
              <a:rPr lang="en-US" altLang="zh-CN" sz="1600" dirty="0" smtClean="0">
                <a:solidFill>
                  <a:srgbClr val="FF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()</a:t>
            </a:r>
            <a:r>
              <a:rPr lang="zh-CN" altLang="en-US" sz="1600" dirty="0" smtClean="0">
                <a:solidFill>
                  <a:srgbClr val="FF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始终可以被抢占，与</a:t>
            </a:r>
            <a:r>
              <a:rPr lang="en-US" altLang="zh-CN" sz="1600" dirty="0" smtClean="0">
                <a:solidFill>
                  <a:srgbClr val="FF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A</a:t>
            </a:r>
            <a:r>
              <a:rPr lang="zh-CN" altLang="en-US" sz="1600" dirty="0" smtClean="0">
                <a:solidFill>
                  <a:srgbClr val="FF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或</a:t>
            </a:r>
            <a:r>
              <a:rPr lang="en-US" altLang="zh-CN" sz="1600" dirty="0" smtClean="0">
                <a:solidFill>
                  <a:srgbClr val="FF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B</a:t>
            </a:r>
            <a:r>
              <a:rPr lang="zh-CN" altLang="en-US" sz="1600" dirty="0" smtClean="0">
                <a:solidFill>
                  <a:srgbClr val="FF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的属性无关</a:t>
            </a:r>
            <a:endParaRPr lang="zh-CN" altLang="en-US" sz="1600" dirty="0">
              <a:solidFill>
                <a:srgbClr val="FF0000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02201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定时器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2137483" y="273154"/>
            <a:ext cx="6835067" cy="6419953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Timer</a:t>
            </a:r>
            <a:r>
              <a:rPr lang="zh-CN" altLang="en-US" dirty="0" smtClean="0"/>
              <a:t>对象可以定时执行回调函数</a:t>
            </a:r>
            <a:endParaRPr lang="en-US" altLang="zh-CN" dirty="0" smtClean="0"/>
          </a:p>
          <a:p>
            <a:r>
              <a:rPr lang="zh-CN" altLang="en-US" dirty="0" smtClean="0"/>
              <a:t>定时器的常见属性</a:t>
            </a: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利用</a:t>
            </a:r>
            <a:r>
              <a:rPr lang="en-US" altLang="zh-CN" dirty="0" smtClean="0"/>
              <a:t>start()</a:t>
            </a:r>
            <a:r>
              <a:rPr lang="zh-CN" altLang="en-US" dirty="0" smtClean="0"/>
              <a:t>启动定时器、</a:t>
            </a:r>
            <a:r>
              <a:rPr lang="en-US" altLang="zh-CN" dirty="0" smtClean="0"/>
              <a:t>stop()</a:t>
            </a:r>
            <a:r>
              <a:rPr lang="zh-CN" altLang="en-US" dirty="0" smtClean="0"/>
              <a:t>停止定时器、</a:t>
            </a:r>
            <a:r>
              <a:rPr lang="en-US" altLang="zh-CN" dirty="0" smtClean="0"/>
              <a:t>delete(</a:t>
            </a:r>
            <a:r>
              <a:rPr lang="en-US" altLang="zh-CN" dirty="0" err="1" smtClean="0"/>
              <a:t>timerfind</a:t>
            </a:r>
            <a:r>
              <a:rPr lang="en-US" altLang="zh-CN" dirty="0" smtClean="0"/>
              <a:t>())</a:t>
            </a:r>
            <a:r>
              <a:rPr lang="zh-CN" altLang="en-US" dirty="0" smtClean="0"/>
              <a:t>删除所有定时器</a:t>
            </a:r>
            <a:endParaRPr lang="zh-CN" altLang="en-US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8627991"/>
              </p:ext>
            </p:extLst>
          </p:nvPr>
        </p:nvGraphicFramePr>
        <p:xfrm>
          <a:off x="2726583" y="1447878"/>
          <a:ext cx="5531061" cy="4008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4361"/>
                <a:gridCol w="3856700"/>
              </a:tblGrid>
              <a:tr h="35106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baseline="0" dirty="0" smtClean="0">
                          <a:latin typeface="Times New Roman" panose="02020603050405020304" pitchFamily="18" charset="0"/>
                          <a:ea typeface="微软雅黑" panose="020B0503020204020204" pitchFamily="34" charset="-122"/>
                        </a:rPr>
                        <a:t>属性</a:t>
                      </a:r>
                      <a:endParaRPr lang="zh-CN" altLang="en-US" sz="1800" b="0" baseline="0" dirty="0">
                        <a:latin typeface="Times New Roman" panose="02020603050405020304" pitchFamily="18" charset="0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baseline="0" dirty="0" smtClean="0">
                          <a:latin typeface="Times New Roman" panose="02020603050405020304" pitchFamily="18" charset="0"/>
                          <a:ea typeface="微软雅黑" panose="020B0503020204020204" pitchFamily="34" charset="-122"/>
                        </a:rPr>
                        <a:t>含义</a:t>
                      </a:r>
                      <a:endParaRPr lang="zh-CN" altLang="en-US" sz="1800" b="0" baseline="0" dirty="0">
                        <a:latin typeface="Times New Roman" panose="02020603050405020304" pitchFamily="18" charset="0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marL="0" algn="ctr" defTabSz="685800" rtl="0" eaLnBrk="1" latinLnBrk="0" hangingPunct="1"/>
                      <a:r>
                        <a:rPr lang="en-US" altLang="zh-CN" sz="140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TimerFcn</a:t>
                      </a:r>
                      <a:endParaRPr lang="zh-CN" altLang="en-US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zh-CN" altLang="en-US" sz="1400" baseline="0" dirty="0" smtClean="0">
                          <a:latin typeface="Times New Roman" panose="02020603050405020304" pitchFamily="18" charset="0"/>
                          <a:ea typeface="幼圆" panose="02010509060101010101" pitchFamily="49" charset="-122"/>
                        </a:rPr>
                        <a:t>待执行的回调函数</a:t>
                      </a:r>
                      <a:endParaRPr lang="zh-CN" altLang="en-US" sz="1400" baseline="0" dirty="0">
                        <a:latin typeface="Times New Roman" panose="02020603050405020304" pitchFamily="18" charset="0"/>
                        <a:ea typeface="幼圆" panose="02010509060101010101" pitchFamily="49" charset="-122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marL="0" algn="ctr" defTabSz="685800" rtl="0" eaLnBrk="1" latinLnBrk="0" hangingPunct="1"/>
                      <a:r>
                        <a:rPr lang="en-US" altLang="zh-CN" sz="1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Period</a:t>
                      </a:r>
                      <a:endParaRPr lang="zh-CN" altLang="en-US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zh-CN" altLang="en-US" sz="1400" baseline="0" dirty="0" smtClean="0">
                          <a:latin typeface="Times New Roman" panose="02020603050405020304" pitchFamily="18" charset="0"/>
                          <a:ea typeface="幼圆" panose="02010509060101010101" pitchFamily="49" charset="-122"/>
                        </a:rPr>
                        <a:t>定时周期</a:t>
                      </a:r>
                      <a:endParaRPr lang="zh-CN" altLang="en-US" sz="1400" baseline="0" dirty="0">
                        <a:latin typeface="Times New Roman" panose="02020603050405020304" pitchFamily="18" charset="0"/>
                        <a:ea typeface="幼圆" panose="02010509060101010101" pitchFamily="49" charset="-122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marL="0" algn="ctr" defTabSz="685800" rtl="0" eaLnBrk="1" latinLnBrk="0" hangingPunct="1"/>
                      <a:r>
                        <a:rPr lang="en-US" altLang="zh-CN" sz="140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ExecutionMode</a:t>
                      </a:r>
                      <a:endParaRPr lang="zh-CN" altLang="en-US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en-US" altLang="zh-CN" sz="1400" baseline="0" dirty="0" smtClean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ea typeface="幼圆" panose="02010509060101010101" pitchFamily="49" charset="-122"/>
                        </a:rPr>
                        <a:t>‘</a:t>
                      </a:r>
                      <a:r>
                        <a:rPr lang="en-US" altLang="zh-CN" sz="1400" baseline="0" dirty="0" err="1" smtClean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ea typeface="幼圆" panose="02010509060101010101" pitchFamily="49" charset="-122"/>
                        </a:rPr>
                        <a:t>singleshot</a:t>
                      </a:r>
                      <a:r>
                        <a:rPr lang="en-US" altLang="zh-CN" sz="1400" baseline="0" dirty="0" smtClean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ea typeface="幼圆" panose="02010509060101010101" pitchFamily="49" charset="-122"/>
                        </a:rPr>
                        <a:t>’ </a:t>
                      </a:r>
                      <a:r>
                        <a:rPr lang="zh-CN" altLang="en-US" sz="1400" baseline="0" dirty="0" smtClean="0">
                          <a:latin typeface="Times New Roman" panose="02020603050405020304" pitchFamily="18" charset="0"/>
                          <a:ea typeface="幼圆" panose="02010509060101010101" pitchFamily="49" charset="-122"/>
                        </a:rPr>
                        <a:t>只执行一次</a:t>
                      </a:r>
                      <a:endParaRPr lang="en-US" altLang="zh-CN" sz="1400" baseline="0" dirty="0" smtClean="0">
                        <a:latin typeface="Times New Roman" panose="02020603050405020304" pitchFamily="18" charset="0"/>
                        <a:ea typeface="幼圆" panose="02010509060101010101" pitchFamily="49" charset="-122"/>
                      </a:endParaRPr>
                    </a:p>
                    <a:p>
                      <a:pPr marL="0" algn="ctr"/>
                      <a:r>
                        <a:rPr lang="en-US" altLang="zh-CN" sz="1400" baseline="0" dirty="0" smtClean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ea typeface="幼圆" panose="02010509060101010101" pitchFamily="49" charset="-122"/>
                        </a:rPr>
                        <a:t>‘</a:t>
                      </a:r>
                      <a:r>
                        <a:rPr lang="en-US" altLang="zh-CN" sz="1400" baseline="0" dirty="0" err="1" smtClean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ea typeface="幼圆" panose="02010509060101010101" pitchFamily="49" charset="-122"/>
                        </a:rPr>
                        <a:t>fixedDelay</a:t>
                      </a:r>
                      <a:r>
                        <a:rPr lang="en-US" altLang="zh-CN" sz="1400" baseline="0" dirty="0" smtClean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ea typeface="幼圆" panose="02010509060101010101" pitchFamily="49" charset="-122"/>
                        </a:rPr>
                        <a:t>’</a:t>
                      </a:r>
                      <a:r>
                        <a:rPr lang="zh-CN" altLang="en-US" sz="1400" baseline="0" dirty="0" smtClean="0">
                          <a:latin typeface="Times New Roman" panose="02020603050405020304" pitchFamily="18" charset="0"/>
                          <a:ea typeface="幼圆" panose="02010509060101010101" pitchFamily="49" charset="-122"/>
                        </a:rPr>
                        <a:t>前一次执行开始到下一次执行排队之间为定时周期</a:t>
                      </a:r>
                    </a:p>
                    <a:p>
                      <a:pPr marL="0" algn="ctr"/>
                      <a:r>
                        <a:rPr lang="en-US" altLang="zh-CN" sz="1400" baseline="0" dirty="0" smtClean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ea typeface="幼圆" panose="02010509060101010101" pitchFamily="49" charset="-122"/>
                        </a:rPr>
                        <a:t>‘</a:t>
                      </a:r>
                      <a:r>
                        <a:rPr lang="en-US" altLang="zh-CN" sz="1400" baseline="0" dirty="0" err="1" smtClean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ea typeface="幼圆" panose="02010509060101010101" pitchFamily="49" charset="-122"/>
                        </a:rPr>
                        <a:t>fixedRate</a:t>
                      </a:r>
                      <a:r>
                        <a:rPr lang="en-US" altLang="zh-CN" sz="1400" baseline="0" dirty="0" smtClean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ea typeface="幼圆" panose="02010509060101010101" pitchFamily="49" charset="-122"/>
                        </a:rPr>
                        <a:t>’ </a:t>
                      </a:r>
                      <a:r>
                        <a:rPr lang="zh-CN" altLang="en-US" sz="1400" baseline="0" dirty="0" smtClean="0">
                          <a:latin typeface="Times New Roman" panose="02020603050405020304" pitchFamily="18" charset="0"/>
                          <a:ea typeface="幼圆" panose="02010509060101010101" pitchFamily="49" charset="-122"/>
                        </a:rPr>
                        <a:t>前一次执行排队到下一次执行排队之间为定时周期</a:t>
                      </a:r>
                      <a:endParaRPr lang="en-US" altLang="zh-CN" sz="1400" baseline="0" dirty="0" smtClean="0">
                        <a:latin typeface="Times New Roman" panose="02020603050405020304" pitchFamily="18" charset="0"/>
                        <a:ea typeface="幼圆" panose="02010509060101010101" pitchFamily="49" charset="-122"/>
                      </a:endParaRPr>
                    </a:p>
                    <a:p>
                      <a:pPr marL="0" algn="ctr"/>
                      <a:r>
                        <a:rPr lang="en-US" altLang="zh-CN" sz="1400" baseline="0" dirty="0" smtClean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ea typeface="幼圆" panose="02010509060101010101" pitchFamily="49" charset="-122"/>
                        </a:rPr>
                        <a:t>‘</a:t>
                      </a:r>
                      <a:r>
                        <a:rPr lang="en-US" altLang="zh-CN" sz="1400" baseline="0" dirty="0" err="1" smtClean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ea typeface="幼圆" panose="02010509060101010101" pitchFamily="49" charset="-122"/>
                        </a:rPr>
                        <a:t>fixedSpacing</a:t>
                      </a:r>
                      <a:r>
                        <a:rPr lang="en-US" altLang="zh-CN" sz="1400" baseline="0" dirty="0" smtClean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ea typeface="幼圆" panose="02010509060101010101" pitchFamily="49" charset="-122"/>
                        </a:rPr>
                        <a:t>’ </a:t>
                      </a:r>
                      <a:r>
                        <a:rPr lang="zh-CN" altLang="en-US" sz="1400" baseline="0" dirty="0" smtClean="0">
                          <a:latin typeface="Times New Roman" panose="02020603050405020304" pitchFamily="18" charset="0"/>
                          <a:ea typeface="幼圆" panose="02010509060101010101" pitchFamily="49" charset="-122"/>
                        </a:rPr>
                        <a:t>前一次执行完成到下一次执行排队之间为定时周期</a:t>
                      </a:r>
                      <a:endParaRPr lang="zh-CN" altLang="en-US" sz="1400" baseline="0" dirty="0">
                        <a:latin typeface="Times New Roman" panose="02020603050405020304" pitchFamily="18" charset="0"/>
                        <a:ea typeface="幼圆" panose="02010509060101010101" pitchFamily="49" charset="-122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marL="0" algn="ctr" defTabSz="685800" rtl="0" eaLnBrk="1" latinLnBrk="0" hangingPunct="1"/>
                      <a:r>
                        <a:rPr lang="en-US" altLang="zh-CN" sz="140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StartDelay</a:t>
                      </a:r>
                      <a:endParaRPr lang="zh-CN" altLang="en-US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zh-CN" altLang="en-US" sz="1400" baseline="0" dirty="0" smtClean="0">
                          <a:latin typeface="Times New Roman" panose="02020603050405020304" pitchFamily="18" charset="0"/>
                          <a:ea typeface="幼圆" panose="02010509060101010101" pitchFamily="49" charset="-122"/>
                        </a:rPr>
                        <a:t>定时器启动到第一次执行之间的延迟</a:t>
                      </a:r>
                      <a:endParaRPr lang="zh-CN" altLang="en-US" sz="1400" baseline="0" dirty="0">
                        <a:latin typeface="Times New Roman" panose="02020603050405020304" pitchFamily="18" charset="0"/>
                        <a:ea typeface="幼圆" panose="02010509060101010101" pitchFamily="49" charset="-122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marL="0" algn="ctr" defTabSz="685800" rtl="0" eaLnBrk="1" latinLnBrk="0" hangingPunct="1"/>
                      <a:r>
                        <a:rPr lang="en-US" altLang="zh-CN" sz="140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BusyMode</a:t>
                      </a:r>
                      <a:endParaRPr lang="zh-CN" altLang="en-US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zh-CN" altLang="en-US" sz="1400" baseline="0" dirty="0" smtClean="0">
                          <a:latin typeface="Times New Roman" panose="02020603050405020304" pitchFamily="18" charset="0"/>
                          <a:ea typeface="幼圆" panose="02010509060101010101" pitchFamily="49" charset="-122"/>
                        </a:rPr>
                        <a:t>前一次执行中被下一次执行抢占时</a:t>
                      </a:r>
                      <a:endParaRPr lang="en-US" altLang="zh-CN" sz="1400" baseline="0" dirty="0" smtClean="0">
                        <a:latin typeface="Times New Roman" panose="02020603050405020304" pitchFamily="18" charset="0"/>
                        <a:ea typeface="幼圆" panose="02010509060101010101" pitchFamily="49" charset="-122"/>
                      </a:endParaRPr>
                    </a:p>
                    <a:p>
                      <a:pPr marL="0" algn="ctr"/>
                      <a:r>
                        <a:rPr lang="en-US" altLang="zh-CN" sz="1400" kern="1200" baseline="0" dirty="0" smtClean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ea typeface="幼圆" panose="02010509060101010101" pitchFamily="49" charset="-122"/>
                          <a:cs typeface="+mn-cs"/>
                        </a:rPr>
                        <a:t>‘drop’ </a:t>
                      </a:r>
                      <a:r>
                        <a:rPr lang="zh-CN" altLang="en-US" sz="1400" baseline="0" dirty="0" smtClean="0">
                          <a:latin typeface="Times New Roman" panose="02020603050405020304" pitchFamily="18" charset="0"/>
                          <a:ea typeface="幼圆" panose="02010509060101010101" pitchFamily="49" charset="-122"/>
                        </a:rPr>
                        <a:t>无视下一次执行</a:t>
                      </a:r>
                      <a:endParaRPr lang="en-US" altLang="zh-CN" sz="1400" baseline="0" dirty="0" smtClean="0">
                        <a:latin typeface="Times New Roman" panose="02020603050405020304" pitchFamily="18" charset="0"/>
                        <a:ea typeface="幼圆" panose="02010509060101010101" pitchFamily="49" charset="-122"/>
                      </a:endParaRPr>
                    </a:p>
                    <a:p>
                      <a:pPr marL="0" algn="ctr"/>
                      <a:r>
                        <a:rPr lang="en-US" altLang="zh-CN" sz="1400" kern="1200" baseline="0" dirty="0" smtClean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ea typeface="幼圆" panose="02010509060101010101" pitchFamily="49" charset="-122"/>
                          <a:cs typeface="+mn-cs"/>
                        </a:rPr>
                        <a:t>‘queue’ </a:t>
                      </a:r>
                      <a:r>
                        <a:rPr lang="zh-CN" altLang="en-US" sz="1400" baseline="0" dirty="0" smtClean="0">
                          <a:latin typeface="Times New Roman" panose="02020603050405020304" pitchFamily="18" charset="0"/>
                          <a:ea typeface="幼圆" panose="02010509060101010101" pitchFamily="49" charset="-122"/>
                        </a:rPr>
                        <a:t>等待排队执行</a:t>
                      </a:r>
                      <a:endParaRPr lang="en-US" altLang="zh-CN" sz="1400" baseline="0" dirty="0" smtClean="0">
                        <a:latin typeface="Times New Roman" panose="02020603050405020304" pitchFamily="18" charset="0"/>
                        <a:ea typeface="幼圆" panose="02010509060101010101" pitchFamily="49" charset="-122"/>
                      </a:endParaRPr>
                    </a:p>
                    <a:p>
                      <a:pPr marL="0" algn="ctr"/>
                      <a:r>
                        <a:rPr lang="en-US" altLang="zh-CN" sz="1400" kern="1200" baseline="0" dirty="0" smtClean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ea typeface="幼圆" panose="02010509060101010101" pitchFamily="49" charset="-122"/>
                          <a:cs typeface="+mn-cs"/>
                        </a:rPr>
                        <a:t>‘error’ </a:t>
                      </a:r>
                      <a:r>
                        <a:rPr lang="zh-CN" altLang="en-US" sz="1400" baseline="0" dirty="0" smtClean="0">
                          <a:latin typeface="Times New Roman" panose="02020603050405020304" pitchFamily="18" charset="0"/>
                          <a:ea typeface="幼圆" panose="02010509060101010101" pitchFamily="49" charset="-122"/>
                        </a:rPr>
                        <a:t>报错</a:t>
                      </a:r>
                      <a:endParaRPr lang="zh-CN" altLang="en-US" sz="1400" baseline="0" dirty="0">
                        <a:latin typeface="Times New Roman" panose="02020603050405020304" pitchFamily="18" charset="0"/>
                        <a:ea typeface="幼圆" panose="02010509060101010101" pitchFamily="49" charset="-122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1827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4553</TotalTime>
  <Words>1093</Words>
  <Application>Microsoft Office PowerPoint</Application>
  <PresentationFormat>全屏显示(4:3)</PresentationFormat>
  <Paragraphs>247</Paragraphs>
  <Slides>35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35</vt:i4>
      </vt:variant>
    </vt:vector>
  </HeadingPairs>
  <TitlesOfParts>
    <vt:vector size="47" baseType="lpstr">
      <vt:lpstr>楷体</vt:lpstr>
      <vt:lpstr>宋体</vt:lpstr>
      <vt:lpstr>微软雅黑</vt:lpstr>
      <vt:lpstr>微软雅黑 Light</vt:lpstr>
      <vt:lpstr>幼圆</vt:lpstr>
      <vt:lpstr>Arial</vt:lpstr>
      <vt:lpstr>Calibri</vt:lpstr>
      <vt:lpstr>Calibri Light</vt:lpstr>
      <vt:lpstr>Cambria Math</vt:lpstr>
      <vt:lpstr>Times New Roman</vt:lpstr>
      <vt:lpstr>Wingdings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田野</dc:creator>
  <cp:lastModifiedBy>616338357@qq.com</cp:lastModifiedBy>
  <cp:revision>1454</cp:revision>
  <dcterms:created xsi:type="dcterms:W3CDTF">2019-09-02T01:24:59Z</dcterms:created>
  <dcterms:modified xsi:type="dcterms:W3CDTF">2020-10-18T09:36:55Z</dcterms:modified>
</cp:coreProperties>
</file>